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303" r:id="rId4"/>
    <p:sldId id="304" r:id="rId5"/>
    <p:sldId id="305" r:id="rId6"/>
    <p:sldId id="307" r:id="rId7"/>
    <p:sldId id="308" r:id="rId8"/>
    <p:sldId id="306" r:id="rId9"/>
    <p:sldId id="309" r:id="rId10"/>
    <p:sldId id="310" r:id="rId11"/>
    <p:sldId id="259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322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8" r:id="rId61"/>
    <p:sldId id="323" r:id="rId62"/>
    <p:sldId id="297" r:id="rId63"/>
    <p:sldId id="324" r:id="rId64"/>
    <p:sldId id="325" r:id="rId65"/>
    <p:sldId id="326" r:id="rId66"/>
    <p:sldId id="299" r:id="rId67"/>
    <p:sldId id="300" r:id="rId68"/>
    <p:sldId id="301" r:id="rId69"/>
    <p:sldId id="302" r:id="rId70"/>
    <p:sldId id="327" r:id="rId71"/>
    <p:sldId id="328" r:id="rId72"/>
    <p:sldId id="329" r:id="rId73"/>
    <p:sldId id="330" r:id="rId74"/>
    <p:sldId id="331" r:id="rId75"/>
    <p:sldId id="332" r:id="rId76"/>
    <p:sldId id="333" r:id="rId7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18EB43-7186-40A6-9FD5-DC19FAE230AD}">
          <p14:sldIdLst>
            <p14:sldId id="256"/>
            <p14:sldId id="258"/>
            <p14:sldId id="303"/>
            <p14:sldId id="304"/>
            <p14:sldId id="305"/>
            <p14:sldId id="307"/>
            <p14:sldId id="308"/>
            <p14:sldId id="306"/>
            <p14:sldId id="309"/>
            <p14:sldId id="310"/>
            <p14:sldId id="25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322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8"/>
            <p14:sldId id="323"/>
            <p14:sldId id="297"/>
            <p14:sldId id="324"/>
            <p14:sldId id="325"/>
            <p14:sldId id="326"/>
            <p14:sldId id="299"/>
            <p14:sldId id="300"/>
            <p14:sldId id="301"/>
            <p14:sldId id="302"/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ostas\Documents\various\maroulis\RTS_Book\chapters-final\images\xls\5.18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ostas\Documents\various\maroulis\RTS_Book\chapters-final\images\xls\5.20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Word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Chart%202%20in%20Microsoft%20Word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l-GR"/>
              <a:t>Κάρτες </a:t>
            </a:r>
            <a:r>
              <a:rPr lang="en-US"/>
              <a:t>PXI </a:t>
            </a:r>
            <a:r>
              <a:rPr lang="el-GR"/>
              <a:t>με αναλογικές εισόδους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Αναλογικά κανάλια εισόδου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1200</c:v>
                </c:pt>
                <c:pt idx="1">
                  <c:v>1500</c:v>
                </c:pt>
                <c:pt idx="2">
                  <c:v>2200</c:v>
                </c:pt>
                <c:pt idx="3">
                  <c:v>3000</c:v>
                </c:pt>
                <c:pt idx="4">
                  <c:v>3700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Ρυθμός δειγματοληψίας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0164620454168185E-16"/>
                  <c:y val="2.7387560943612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1200</c:v>
                </c:pt>
                <c:pt idx="1">
                  <c:v>1500</c:v>
                </c:pt>
                <c:pt idx="2">
                  <c:v>2200</c:v>
                </c:pt>
                <c:pt idx="3">
                  <c:v>3000</c:v>
                </c:pt>
                <c:pt idx="4">
                  <c:v>3700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750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Ψηφιακά κανάλια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69378047180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823102270840925E-17"/>
                  <c:y val="9.1291869812042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3693780471806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12918698120429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1200</c:v>
                </c:pt>
                <c:pt idx="1">
                  <c:v>1500</c:v>
                </c:pt>
                <c:pt idx="2">
                  <c:v>2200</c:v>
                </c:pt>
                <c:pt idx="3">
                  <c:v>3000</c:v>
                </c:pt>
                <c:pt idx="4">
                  <c:v>3700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24</c:v>
                </c:pt>
                <c:pt idx="1">
                  <c:v>24</c:v>
                </c:pt>
                <c:pt idx="2">
                  <c:v>56</c:v>
                </c:pt>
                <c:pt idx="3">
                  <c:v>56</c:v>
                </c:pt>
                <c:pt idx="4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1203680"/>
        <c:axId val="1101202048"/>
      </c:barChart>
      <c:catAx>
        <c:axId val="1101203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Κόστος αγοράς σε ευρώ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101202048"/>
        <c:crosses val="autoZero"/>
        <c:auto val="1"/>
        <c:lblAlgn val="ctr"/>
        <c:lblOffset val="100"/>
        <c:noMultiLvlLbl val="0"/>
      </c:catAx>
      <c:valAx>
        <c:axId val="110120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Πλήθος καναλιών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1012036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l-G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l-GR"/>
              <a:t>Κάρτες </a:t>
            </a:r>
            <a:r>
              <a:rPr lang="en-US"/>
              <a:t>PCI </a:t>
            </a:r>
            <a:r>
              <a:rPr lang="el-GR"/>
              <a:t>με αναλογικές εισόδους</a:t>
            </a:r>
            <a:endParaRPr lang="fr-F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Αναλογικά κανάλια εισόδου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469</c:v>
                </c:pt>
                <c:pt idx="1">
                  <c:v>849</c:v>
                </c:pt>
                <c:pt idx="2">
                  <c:v>1149</c:v>
                </c:pt>
                <c:pt idx="3">
                  <c:v>1600</c:v>
                </c:pt>
                <c:pt idx="4">
                  <c:v>1849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8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Ρυθμός δειγματοληψίας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04817173888113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7.861724416187541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9.172593651657533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469</c:v>
                </c:pt>
                <c:pt idx="1">
                  <c:v>849</c:v>
                </c:pt>
                <c:pt idx="2">
                  <c:v>1149</c:v>
                </c:pt>
                <c:pt idx="3">
                  <c:v>1600</c:v>
                </c:pt>
                <c:pt idx="4">
                  <c:v>1849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500</c:v>
                </c:pt>
                <c:pt idx="4">
                  <c:v>500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Ψηφιακά κανάλια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469</c:v>
                </c:pt>
                <c:pt idx="1">
                  <c:v>849</c:v>
                </c:pt>
                <c:pt idx="2">
                  <c:v>1149</c:v>
                </c:pt>
                <c:pt idx="3">
                  <c:v>1600</c:v>
                </c:pt>
                <c:pt idx="4">
                  <c:v>1849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1202592"/>
        <c:axId val="1101211296"/>
      </c:barChart>
      <c:catAx>
        <c:axId val="1101202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Κόστος αγοράς σε ευρώ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101211296"/>
        <c:crosses val="autoZero"/>
        <c:auto val="1"/>
        <c:lblAlgn val="ctr"/>
        <c:lblOffset val="100"/>
        <c:noMultiLvlLbl val="0"/>
      </c:catAx>
      <c:valAx>
        <c:axId val="11012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Πλήθος καναλιών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1012025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l-G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l-GR"/>
              <a:t>Κάρτες </a:t>
            </a:r>
            <a:r>
              <a:rPr lang="en-US"/>
              <a:t>ISA </a:t>
            </a:r>
            <a:r>
              <a:rPr lang="el-GR"/>
              <a:t>με αναλογικές εισόδους</a:t>
            </a:r>
            <a:endParaRPr lang="fr-F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Word]Sheet1'!$B$1</c:f>
              <c:strCache>
                <c:ptCount val="1"/>
                <c:pt idx="0">
                  <c:v>Αναλογικά κανάλια εισόδου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Word]Sheet1'!$A$2:$A$6</c:f>
              <c:numCache>
                <c:formatCode>General</c:formatCode>
                <c:ptCount val="5"/>
                <c:pt idx="0">
                  <c:v>1250</c:v>
                </c:pt>
                <c:pt idx="1">
                  <c:v>1550</c:v>
                </c:pt>
                <c:pt idx="2">
                  <c:v>2050</c:v>
                </c:pt>
                <c:pt idx="3">
                  <c:v>2500</c:v>
                </c:pt>
                <c:pt idx="4">
                  <c:v>3000</c:v>
                </c:pt>
              </c:numCache>
            </c:numRef>
          </c:cat>
          <c:val>
            <c:numRef>
              <c:f>'[Chart in Microsoft Word]Sheet1'!$B$2:$B$6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Word]Sheet1'!$C$1</c:f>
              <c:strCache>
                <c:ptCount val="1"/>
                <c:pt idx="0">
                  <c:v>Ρυθμός δειγματοληψίας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294358753101067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819463749268994E-17"/>
                  <c:y val="1.3708337827634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36874842699457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Word]Sheet1'!$A$2:$A$6</c:f>
              <c:numCache>
                <c:formatCode>General</c:formatCode>
                <c:ptCount val="5"/>
                <c:pt idx="0">
                  <c:v>1250</c:v>
                </c:pt>
                <c:pt idx="1">
                  <c:v>1550</c:v>
                </c:pt>
                <c:pt idx="2">
                  <c:v>2050</c:v>
                </c:pt>
                <c:pt idx="3">
                  <c:v>2500</c:v>
                </c:pt>
                <c:pt idx="4">
                  <c:v>3000</c:v>
                </c:pt>
              </c:numCache>
            </c:numRef>
          </c:cat>
          <c:val>
            <c:numRef>
              <c:f>'[Chart in Microsoft Word]Sheet1'!$C$2:$C$6</c:f>
              <c:numCache>
                <c:formatCode>General</c:formatCode>
                <c:ptCount val="5"/>
                <c:pt idx="0">
                  <c:v>8</c:v>
                </c:pt>
                <c:pt idx="1">
                  <c:v>24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</c:numCache>
            </c:numRef>
          </c:val>
        </c:ser>
        <c:ser>
          <c:idx val="2"/>
          <c:order val="2"/>
          <c:tx>
            <c:strRef>
              <c:f>'[Chart in Microsoft Word]Sheet1'!$D$1</c:f>
              <c:strCache>
                <c:ptCount val="1"/>
                <c:pt idx="0">
                  <c:v>Ψηφιακά κανάλια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1.369863013698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369863013698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Word]Sheet1'!$A$2:$A$6</c:f>
              <c:numCache>
                <c:formatCode>General</c:formatCode>
                <c:ptCount val="5"/>
                <c:pt idx="0">
                  <c:v>1250</c:v>
                </c:pt>
                <c:pt idx="1">
                  <c:v>1550</c:v>
                </c:pt>
                <c:pt idx="2">
                  <c:v>2050</c:v>
                </c:pt>
                <c:pt idx="3">
                  <c:v>2500</c:v>
                </c:pt>
                <c:pt idx="4">
                  <c:v>3000</c:v>
                </c:pt>
              </c:numCache>
            </c:numRef>
          </c:cat>
          <c:val>
            <c:numRef>
              <c:f>'[Chart in Microsoft Word]Sheet1'!$D$2:$D$6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24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1213472"/>
        <c:axId val="1101215648"/>
      </c:barChart>
      <c:catAx>
        <c:axId val="1101213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Κόστος αγοράς σε ευρώ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101215648"/>
        <c:crosses val="autoZero"/>
        <c:auto val="1"/>
        <c:lblAlgn val="ctr"/>
        <c:lblOffset val="100"/>
        <c:noMultiLvlLbl val="0"/>
      </c:catAx>
      <c:valAx>
        <c:axId val="110121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Πλήθος καναλιών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101213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l-G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l-GR"/>
              <a:t>Κάρτες </a:t>
            </a:r>
            <a:r>
              <a:rPr lang="en-US"/>
              <a:t>USB </a:t>
            </a:r>
            <a:r>
              <a:rPr lang="el-GR"/>
              <a:t>με αναλογικές εισόδους</a:t>
            </a:r>
            <a:endParaRPr lang="fr-F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Word]Sheet1'!$B$1</c:f>
              <c:strCache>
                <c:ptCount val="1"/>
                <c:pt idx="0">
                  <c:v>Αναλογικά κανάλια εισόδου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2 in Microsoft Word]Sheet1'!$A$2:$A$5</c:f>
              <c:numCache>
                <c:formatCode>General</c:formatCode>
                <c:ptCount val="4"/>
                <c:pt idx="0">
                  <c:v>300</c:v>
                </c:pt>
                <c:pt idx="1">
                  <c:v>600</c:v>
                </c:pt>
                <c:pt idx="2">
                  <c:v>1200</c:v>
                </c:pt>
                <c:pt idx="3">
                  <c:v>1750</c:v>
                </c:pt>
              </c:numCache>
            </c:numRef>
          </c:cat>
          <c:val>
            <c:numRef>
              <c:f>'[Chart 2 in Microsoft Word]Sheet1'!$B$2:$B$5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'[Chart 2 in Microsoft Word]Sheet1'!$C$1</c:f>
              <c:strCache>
                <c:ptCount val="1"/>
                <c:pt idx="0">
                  <c:v>Ρυθμός δειγματοληψίας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409731874634497E-17"/>
                  <c:y val="4.57915363319311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819463749268994E-17"/>
                  <c:y val="1.82745478732965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5550641786215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163892749853799E-16"/>
                  <c:y val="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Word]Sheet1'!$A$2:$A$5</c:f>
              <c:numCache>
                <c:formatCode>General</c:formatCode>
                <c:ptCount val="4"/>
                <c:pt idx="0">
                  <c:v>300</c:v>
                </c:pt>
                <c:pt idx="1">
                  <c:v>600</c:v>
                </c:pt>
                <c:pt idx="2">
                  <c:v>1200</c:v>
                </c:pt>
                <c:pt idx="3">
                  <c:v>1750</c:v>
                </c:pt>
              </c:numCache>
            </c:numRef>
          </c:cat>
          <c:val>
            <c:numRef>
              <c:f>'[Chart 2 in Microsoft Word]Sheet1'!$C$2:$C$5</c:f>
              <c:numCache>
                <c:formatCode>General</c:formatCode>
                <c:ptCount val="4"/>
                <c:pt idx="0">
                  <c:v>10</c:v>
                </c:pt>
                <c:pt idx="1">
                  <c:v>250</c:v>
                </c:pt>
                <c:pt idx="2">
                  <c:v>400</c:v>
                </c:pt>
                <c:pt idx="3">
                  <c:v>1250</c:v>
                </c:pt>
              </c:numCache>
            </c:numRef>
          </c:val>
        </c:ser>
        <c:ser>
          <c:idx val="2"/>
          <c:order val="2"/>
          <c:tx>
            <c:strRef>
              <c:f>'[Chart 2 in Microsoft Word]Sheet1'!$D$1</c:f>
              <c:strCache>
                <c:ptCount val="1"/>
                <c:pt idx="0">
                  <c:v>Ψηφιακά κανάλια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369863013698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327785499707598E-16"/>
                  <c:y val="1.369863013698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2 in Microsoft Word]Sheet1'!$A$2:$A$5</c:f>
              <c:numCache>
                <c:formatCode>General</c:formatCode>
                <c:ptCount val="4"/>
                <c:pt idx="0">
                  <c:v>300</c:v>
                </c:pt>
                <c:pt idx="1">
                  <c:v>600</c:v>
                </c:pt>
                <c:pt idx="2">
                  <c:v>1200</c:v>
                </c:pt>
                <c:pt idx="3">
                  <c:v>1750</c:v>
                </c:pt>
              </c:numCache>
            </c:numRef>
          </c:cat>
          <c:val>
            <c:numRef>
              <c:f>'[Chart 2 in Microsoft Word]Sheet1'!$D$2:$D$5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32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1211840"/>
        <c:axId val="1101205856"/>
      </c:barChart>
      <c:catAx>
        <c:axId val="1101211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Κόστος αγοράς σε ευρώ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101205856"/>
        <c:crosses val="autoZero"/>
        <c:auto val="1"/>
        <c:lblAlgn val="ctr"/>
        <c:lblOffset val="100"/>
        <c:noMultiLvlLbl val="0"/>
      </c:catAx>
      <c:valAx>
        <c:axId val="110120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Πλήθος καναλιών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1012118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l-G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251447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776864" cy="2095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65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06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40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 marL="273050" indent="-273050">
              <a:defRPr>
                <a:solidFill>
                  <a:srgbClr val="202020"/>
                </a:solidFill>
                <a:latin typeface="Calibri" pitchFamily="34" charset="0"/>
              </a:defRPr>
            </a:lvl1pPr>
            <a:lvl2pPr>
              <a:defRPr sz="2000">
                <a:solidFill>
                  <a:srgbClr val="202020"/>
                </a:solidFill>
                <a:latin typeface="Calibri" pitchFamily="34" charset="0"/>
              </a:defRPr>
            </a:lvl2pPr>
            <a:lvl3pPr>
              <a:defRPr sz="1800">
                <a:solidFill>
                  <a:srgbClr val="202020"/>
                </a:solidFill>
                <a:latin typeface="Calibri" pitchFamily="34" charset="0"/>
              </a:defRPr>
            </a:lvl3pPr>
            <a:lvl4pPr>
              <a:defRPr>
                <a:solidFill>
                  <a:srgbClr val="202020"/>
                </a:solidFill>
                <a:latin typeface="Calibri" pitchFamily="34" charset="0"/>
              </a:defRPr>
            </a:lvl4pPr>
            <a:lvl5pPr>
              <a:defRPr>
                <a:solidFill>
                  <a:srgbClr val="202020"/>
                </a:solidFill>
                <a:latin typeface="Calibri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7" y="6291608"/>
            <a:ext cx="398051" cy="514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58" y="6410452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Τμήμα πληροφορικής και </a:t>
            </a:r>
            <a:r>
              <a:rPr lang="el-GR" sz="1200" dirty="0" err="1" smtClean="0">
                <a:solidFill>
                  <a:schemeClr val="bg1">
                    <a:lumMod val="50000"/>
                  </a:schemeClr>
                </a:solidFill>
              </a:rPr>
              <a:t>τηλ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/νιών ΕΚΠΑ</a:t>
            </a:r>
            <a:endParaRPr lang="el-G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84" y="6376467"/>
            <a:ext cx="353194" cy="347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1509" y="6410452"/>
            <a:ext cx="3271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Τμήμα πληροφορικής και </a:t>
            </a:r>
            <a:r>
              <a:rPr lang="el-GR" sz="1200" dirty="0" err="1" smtClean="0">
                <a:solidFill>
                  <a:schemeClr val="bg1">
                    <a:lumMod val="50000"/>
                  </a:schemeClr>
                </a:solidFill>
              </a:rPr>
              <a:t>τηλ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/νιών </a:t>
            </a:r>
            <a:r>
              <a:rPr lang="el-GR" sz="1200" dirty="0" err="1" smtClean="0">
                <a:solidFill>
                  <a:schemeClr val="bg1">
                    <a:lumMod val="50000"/>
                  </a:schemeClr>
                </a:solidFill>
              </a:rPr>
              <a:t>ΠαΠελ</a:t>
            </a:r>
            <a:endParaRPr lang="el-G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5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20202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7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2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4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39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16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50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287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A516F03-5DC9-4CE3-9985-105AC4E1BD8E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9807F6-9EB3-4B49-8AD0-F0060AA1AF87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Συλλογή Δεδομένων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Κεφάλαιο 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4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2800" dirty="0">
                <a:effectLst/>
              </a:rPr>
              <a:t>Ηλεκτρονική συλλογή δεδομένων κατά την πρώτη δεκαετία της τρίτης </a:t>
            </a:r>
            <a:r>
              <a:rPr lang="el-GR" sz="2800" dirty="0" smtClean="0">
                <a:effectLst/>
              </a:rPr>
              <a:t>χιλιετίας (2)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Large </a:t>
            </a:r>
            <a:r>
              <a:rPr lang="fr-FR" dirty="0"/>
              <a:t>hadron </a:t>
            </a:r>
            <a:r>
              <a:rPr lang="fr-FR" dirty="0" err="1" smtClean="0"/>
              <a:t>collider</a:t>
            </a:r>
            <a:endParaRPr lang="el-GR" dirty="0"/>
          </a:p>
          <a:p>
            <a:pPr lvl="1"/>
            <a:r>
              <a:rPr lang="el-GR" dirty="0" smtClean="0"/>
              <a:t>Επιταχυντής </a:t>
            </a:r>
            <a:r>
              <a:rPr lang="el-GR" dirty="0"/>
              <a:t>στοιχειωδών σωματιδίων</a:t>
            </a:r>
            <a:endParaRPr lang="el-GR" dirty="0" smtClean="0"/>
          </a:p>
          <a:p>
            <a:pPr lvl="1"/>
            <a:r>
              <a:rPr lang="el-GR" dirty="0" smtClean="0"/>
              <a:t>Έχουν εγκατασταθεί </a:t>
            </a:r>
            <a:r>
              <a:rPr lang="el-GR" dirty="0" err="1" smtClean="0"/>
              <a:t>εκατόν</a:t>
            </a:r>
            <a:r>
              <a:rPr lang="el-GR" dirty="0" smtClean="0"/>
              <a:t> </a:t>
            </a:r>
            <a:r>
              <a:rPr lang="el-GR" dirty="0"/>
              <a:t>είκοσι εξωτερικά συστήματα </a:t>
            </a:r>
            <a:r>
              <a:rPr lang="fr-FR" dirty="0"/>
              <a:t>PXI (PCI </a:t>
            </a:r>
            <a:r>
              <a:rPr lang="fr-FR" dirty="0" err="1"/>
              <a:t>eXtensions</a:t>
            </a:r>
            <a:r>
              <a:rPr lang="fr-FR" dirty="0"/>
              <a:t> for Instrumentation) </a:t>
            </a:r>
            <a:r>
              <a:rPr lang="el-GR" dirty="0"/>
              <a:t>για την αρχική </a:t>
            </a:r>
            <a:r>
              <a:rPr lang="el-GR" dirty="0" smtClean="0"/>
              <a:t>φάση</a:t>
            </a:r>
          </a:p>
          <a:p>
            <a:pPr lvl="1"/>
            <a:r>
              <a:rPr lang="el-GR" dirty="0" smtClean="0"/>
              <a:t>Συλλέγουν λεπτομερή δεδομένα για τα συμβάντα εντός του επιταχυντή</a:t>
            </a:r>
          </a:p>
          <a:p>
            <a:pPr lvl="1"/>
            <a:r>
              <a:rPr lang="el-GR" dirty="0" smtClean="0"/>
              <a:t>Στη </a:t>
            </a:r>
            <a:r>
              <a:rPr lang="el-GR" dirty="0"/>
              <a:t>δεύτερη φάση θα αυξηθούν σε περίπου </a:t>
            </a:r>
            <a:r>
              <a:rPr lang="el-GR" dirty="0" smtClean="0"/>
              <a:t>διακόσια</a:t>
            </a:r>
          </a:p>
          <a:p>
            <a:r>
              <a:rPr lang="fr-FR" dirty="0" err="1" smtClean="0"/>
              <a:t>Alarm</a:t>
            </a:r>
            <a:r>
              <a:rPr lang="fr-FR" dirty="0" smtClean="0"/>
              <a:t> NET</a:t>
            </a:r>
            <a:endParaRPr lang="el-GR" dirty="0" smtClean="0"/>
          </a:p>
          <a:p>
            <a:pPr lvl="1"/>
            <a:r>
              <a:rPr lang="el-GR" dirty="0"/>
              <a:t>επιτρέπει τη συνεχή ιατρική παρακολούθηση ασθενή όλο το </a:t>
            </a:r>
            <a:r>
              <a:rPr lang="el-GR" dirty="0" smtClean="0"/>
              <a:t>εικοσιτετράωρο</a:t>
            </a:r>
          </a:p>
          <a:p>
            <a:pPr lvl="1"/>
            <a:r>
              <a:rPr lang="el-GR" dirty="0" smtClean="0"/>
              <a:t>αποστολή </a:t>
            </a:r>
            <a:r>
              <a:rPr lang="el-GR" dirty="0"/>
              <a:t>σε πραγματικό χρόνο των διαφόρων ιατρικών μετρήσεων σε κάποια νοσηλευτική </a:t>
            </a:r>
            <a:r>
              <a:rPr lang="el-GR" dirty="0" smtClean="0"/>
              <a:t>μονάδα</a:t>
            </a:r>
          </a:p>
          <a:p>
            <a:pPr lvl="1"/>
            <a:r>
              <a:rPr lang="el-GR" dirty="0" smtClean="0"/>
              <a:t>Συλλέγει δεδομένα μέσω αισθητήρων </a:t>
            </a:r>
            <a:r>
              <a:rPr lang="el-GR" dirty="0"/>
              <a:t>ειδικού σχεδιασμού, που </a:t>
            </a:r>
            <a:r>
              <a:rPr lang="el-GR" dirty="0" smtClean="0"/>
              <a:t>λαμβάνουν ιατρικές μετρήσεις για τον ασθενή</a:t>
            </a:r>
          </a:p>
          <a:p>
            <a:pPr lvl="1"/>
            <a:r>
              <a:rPr lang="el-GR" dirty="0" smtClean="0"/>
              <a:t>Οι αισθητήρες εγκαθίστανται σε διάφορα σημεία του χώρου</a:t>
            </a:r>
          </a:p>
          <a:p>
            <a:pPr lvl="1"/>
            <a:r>
              <a:rPr lang="el-GR" dirty="0"/>
              <a:t>Συνδέονται κυρίως ασύρματα με κατάλληλη συσκευή ή με ένα ηλεκτρονικό </a:t>
            </a:r>
            <a:r>
              <a:rPr lang="el-GR" dirty="0" smtClean="0"/>
              <a:t>υπολογιστή, από όπου τα δεδομένα διαβιβάζονται στον τελικό προορισμό τους (συνήθως νοσηλευτική μονάδα)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03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ΥΛΙΚΟ ΣΥΛΛΟΓΗΣ ΔΕΔΟΜΕΝΩΝ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Παράγοντες που καθορίζουν τον τύπο υλικού συλλογής δεδομένων για συστήματα πραγματικού χρόνου:</a:t>
            </a:r>
          </a:p>
          <a:p>
            <a:pPr lvl="1" algn="just"/>
            <a:r>
              <a:rPr lang="el-GR" dirty="0"/>
              <a:t>Ε</a:t>
            </a:r>
            <a:r>
              <a:rPr lang="el-GR" dirty="0" smtClean="0"/>
              <a:t>ίδος του συστήματος πραγματικού χρόνου</a:t>
            </a:r>
          </a:p>
          <a:p>
            <a:pPr lvl="1" algn="just"/>
            <a:r>
              <a:rPr lang="el-GR" dirty="0" smtClean="0"/>
              <a:t>Ακρίβεια των μετρήσεων</a:t>
            </a:r>
          </a:p>
          <a:p>
            <a:pPr lvl="1" algn="just"/>
            <a:r>
              <a:rPr lang="el-GR" dirty="0" smtClean="0"/>
              <a:t>Ταχύτητα</a:t>
            </a:r>
          </a:p>
          <a:p>
            <a:pPr lvl="1" algn="just"/>
            <a:r>
              <a:rPr lang="el-GR" dirty="0" smtClean="0"/>
              <a:t>Χώρος λειτουργίας</a:t>
            </a:r>
          </a:p>
          <a:p>
            <a:pPr lvl="1" algn="just"/>
            <a:r>
              <a:rPr lang="el-GR" dirty="0" smtClean="0"/>
              <a:t>Κόστος</a:t>
            </a:r>
          </a:p>
          <a:p>
            <a:pPr lvl="1" algn="just"/>
            <a:endParaRPr lang="el-GR" dirty="0" smtClean="0"/>
          </a:p>
          <a:p>
            <a:pPr algn="just"/>
            <a:r>
              <a:rPr lang="el-GR" dirty="0" smtClean="0"/>
              <a:t>Βασικές κατηγορίες υλικού:</a:t>
            </a:r>
          </a:p>
          <a:p>
            <a:pPr lvl="1" algn="just"/>
            <a:r>
              <a:rPr lang="el-GR" dirty="0" smtClean="0"/>
              <a:t>Κάρτες επέκτασης ηλεκτρονικού υπολογιστή (</a:t>
            </a:r>
            <a:r>
              <a:rPr lang="en-US" dirty="0" smtClean="0"/>
              <a:t>plug-in</a:t>
            </a:r>
            <a:r>
              <a:rPr lang="el-GR" dirty="0" smtClean="0"/>
              <a:t>)</a:t>
            </a:r>
          </a:p>
          <a:p>
            <a:pPr lvl="1" algn="just"/>
            <a:r>
              <a:rPr lang="el-GR" dirty="0" smtClean="0"/>
              <a:t>Εξωτερικά συστήματα συλλογής δεδομένων</a:t>
            </a:r>
          </a:p>
          <a:p>
            <a:pPr lvl="1" algn="just"/>
            <a:r>
              <a:rPr lang="el-GR" dirty="0" smtClean="0"/>
              <a:t>Διακριτά (</a:t>
            </a:r>
            <a:r>
              <a:rPr lang="en-US" dirty="0" smtClean="0"/>
              <a:t>bench/rack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όργανα</a:t>
            </a:r>
          </a:p>
          <a:p>
            <a:pPr lvl="1" algn="just"/>
            <a:r>
              <a:rPr lang="el-GR" dirty="0" smtClean="0"/>
              <a:t>Υβριδικά συστήματα συλλογής δεδομένων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29" y="2060848"/>
            <a:ext cx="2483768" cy="1806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50" y="4869160"/>
            <a:ext cx="2558126" cy="14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Κάρτες επέκτασης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κάρτες συλλογής δεδομένων τοποθετούνται στις θέσεις υποδοχής (</a:t>
            </a:r>
            <a:r>
              <a:rPr lang="el-GR" dirty="0" err="1"/>
              <a:t>slots</a:t>
            </a:r>
            <a:r>
              <a:rPr lang="el-GR" dirty="0"/>
              <a:t>) της μητρικής κάρτας του ηλεκτρονικού υπολογιστή (</a:t>
            </a:r>
            <a:r>
              <a:rPr lang="el-GR" dirty="0" err="1"/>
              <a:t>motherboard</a:t>
            </a:r>
            <a:r>
              <a:rPr lang="el-GR" dirty="0" smtClean="0"/>
              <a:t>)</a:t>
            </a:r>
          </a:p>
          <a:p>
            <a:r>
              <a:rPr lang="el-GR" dirty="0"/>
              <a:t>Σήμερα, οι περισσότερες κάρτες επέκτασης συλλογής δεδομένων που προσφέρονται στην αγορά χρησιμοποιούν τους κυρίαρχους δίαυλους (</a:t>
            </a:r>
            <a:r>
              <a:rPr lang="fr-FR" dirty="0"/>
              <a:t>bus) PCI (</a:t>
            </a:r>
            <a:r>
              <a:rPr lang="fr-FR" dirty="0" err="1"/>
              <a:t>Peripheral</a:t>
            </a:r>
            <a:r>
              <a:rPr lang="fr-FR" dirty="0"/>
              <a:t> Component </a:t>
            </a:r>
            <a:r>
              <a:rPr lang="fr-FR" dirty="0" err="1"/>
              <a:t>Interconnect</a:t>
            </a:r>
            <a:r>
              <a:rPr lang="fr-FR" dirty="0"/>
              <a:t>) </a:t>
            </a:r>
            <a:r>
              <a:rPr lang="el-GR" dirty="0"/>
              <a:t>και </a:t>
            </a:r>
            <a:r>
              <a:rPr lang="fr-FR" dirty="0"/>
              <a:t>PCI Express, </a:t>
            </a:r>
            <a:r>
              <a:rPr lang="el-GR" dirty="0"/>
              <a:t>ενώ λιγότερες για τους διαύλους </a:t>
            </a:r>
            <a:r>
              <a:rPr lang="fr-FR" dirty="0"/>
              <a:t>ISA (</a:t>
            </a:r>
            <a:r>
              <a:rPr lang="fr-FR" dirty="0" err="1"/>
              <a:t>Industry</a:t>
            </a:r>
            <a:r>
              <a:rPr lang="fr-FR" dirty="0"/>
              <a:t> Standard Architecture</a:t>
            </a:r>
            <a:r>
              <a:rPr lang="fr-FR" dirty="0" smtClean="0"/>
              <a:t>)</a:t>
            </a:r>
            <a:endParaRPr lang="el-GR" dirty="0" smtClean="0"/>
          </a:p>
          <a:p>
            <a:r>
              <a:rPr lang="el-GR" dirty="0"/>
              <a:t>προσφέρουν ποικίλες λειτουργίες για έλεγχο, υψηλό αριθμό καναλιών, υψηλή ταχύτητα και επαρκή ευαισθησία για να μετρήσουν χαμηλά επίπεδα σημάτων, με σχετικά χαμηλό κόστος</a:t>
            </a:r>
          </a:p>
        </p:txBody>
      </p:sp>
    </p:spTree>
    <p:extLst>
      <p:ext uri="{BB962C8B-B14F-4D97-AF65-F5344CB8AC3E}">
        <p14:creationId xmlns:p14="http://schemas.microsoft.com/office/powerpoint/2010/main" val="378847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Κάρτες επέκτασης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Πλεονεκτήματα/μειονεκτήματα </a:t>
            </a:r>
            <a:r>
              <a:rPr lang="el-GR" dirty="0"/>
              <a:t>των καρτών επέκτασης συλλογής </a:t>
            </a:r>
            <a:r>
              <a:rPr lang="el-GR" dirty="0" smtClean="0"/>
              <a:t>δεδομένων:</a:t>
            </a:r>
          </a:p>
          <a:p>
            <a:pPr lvl="1"/>
            <a:r>
              <a:rPr lang="el-GR" dirty="0"/>
              <a:t>μέτρια ακρίβεια αυτοματοποιημένων μετρήσεων και ελέγχου.</a:t>
            </a:r>
          </a:p>
          <a:p>
            <a:pPr lvl="1"/>
            <a:r>
              <a:rPr lang="el-GR" dirty="0"/>
              <a:t>υψηλή ταχύτητα μετατροπής (</a:t>
            </a:r>
            <a:r>
              <a:rPr lang="el-GR" dirty="0" err="1"/>
              <a:t>100kHz</a:t>
            </a:r>
            <a:r>
              <a:rPr lang="el-GR" dirty="0"/>
              <a:t> - </a:t>
            </a:r>
            <a:r>
              <a:rPr lang="el-GR" dirty="0" err="1"/>
              <a:t>1GHz</a:t>
            </a:r>
            <a:r>
              <a:rPr lang="el-GR" dirty="0"/>
              <a:t> και υψηλότερη).</a:t>
            </a:r>
          </a:p>
          <a:p>
            <a:pPr lvl="1"/>
            <a:r>
              <a:rPr lang="el-GR" dirty="0"/>
              <a:t>ποικιλία εκδόσεων για διαφορετικές χρήσεις που συνδυάζουν </a:t>
            </a:r>
            <a:r>
              <a:rPr lang="el-GR" dirty="0" err="1"/>
              <a:t>αναλογοψηφιακές</a:t>
            </a:r>
            <a:r>
              <a:rPr lang="el-GR" dirty="0"/>
              <a:t> μετατροπές (A/D), </a:t>
            </a:r>
            <a:r>
              <a:rPr lang="el-GR" dirty="0" err="1"/>
              <a:t>ψηφιοαναλογικές</a:t>
            </a:r>
            <a:r>
              <a:rPr lang="el-GR" dirty="0"/>
              <a:t> μετατροπές (D/A), ψηφιακό I/O, υπολογισμούς, συγχρονισμό και πολλές εξειδικευμένες λειτουργίες. </a:t>
            </a:r>
          </a:p>
          <a:p>
            <a:pPr lvl="1"/>
            <a:r>
              <a:rPr lang="el-GR" dirty="0"/>
              <a:t>ο θόρυβος και οι μικρές δονήσεις μέσα στον ηλεκτρονικό υπολογιστή </a:t>
            </a:r>
            <a:r>
              <a:rPr lang="el-GR" dirty="0" smtClean="0"/>
              <a:t>μπορεί να περιορίζει τη </a:t>
            </a:r>
            <a:r>
              <a:rPr lang="el-GR" dirty="0"/>
              <a:t>δυνατότητά τους να εκτελέσουν ευαίσθητες μετρήσεις. </a:t>
            </a:r>
          </a:p>
          <a:p>
            <a:pPr lvl="1"/>
            <a:r>
              <a:rPr lang="el-GR" dirty="0"/>
              <a:t>το εύρος τάσης εισόδου στην πλειοψηφία των καρτών, είναι περιορισμένο σε περίπου ±</a:t>
            </a:r>
            <a:r>
              <a:rPr lang="el-GR" dirty="0" err="1"/>
              <a:t>10V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η χρήση των θέσεων επέκτασης PC (</a:t>
            </a:r>
            <a:r>
              <a:rPr lang="en-US" dirty="0"/>
              <a:t>expansion slots</a:t>
            </a:r>
            <a:r>
              <a:rPr lang="el-GR" dirty="0"/>
              <a:t>) και των εσωτερικών πόρων μπορεί να περιορίσει τη δυνατότητα επέκτασης και να καταναλώσει τους πόρους του προσωπικού υπολογιστή.</a:t>
            </a:r>
          </a:p>
          <a:p>
            <a:pPr lvl="1"/>
            <a:r>
              <a:rPr lang="el-GR" dirty="0"/>
              <a:t>η δημιουργία ή η μεταβολή των συνδέσεων στις εισόδους/εξόδους των καρτών είναι συνήθως δύσκολη και προβληματική</a:t>
            </a:r>
          </a:p>
        </p:txBody>
      </p:sp>
    </p:spTree>
    <p:extLst>
      <p:ext uri="{BB962C8B-B14F-4D97-AF65-F5344CB8AC3E}">
        <p14:creationId xmlns:p14="http://schemas.microsoft.com/office/powerpoint/2010/main" val="121162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Εξωτερικά συστήματα συλλογής </a:t>
            </a:r>
            <a:r>
              <a:rPr lang="el-GR" dirty="0" smtClean="0">
                <a:effectLst/>
              </a:rPr>
              <a:t>δεδομένων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Διατάξεις </a:t>
            </a:r>
            <a:r>
              <a:rPr lang="el-GR" dirty="0"/>
              <a:t>που λειτουργούν ως αυτόνομα συστήματα </a:t>
            </a:r>
            <a:endParaRPr lang="el-GR" dirty="0" smtClean="0"/>
          </a:p>
          <a:p>
            <a:r>
              <a:rPr lang="el-GR" dirty="0"/>
              <a:t>Ε</a:t>
            </a:r>
            <a:r>
              <a:rPr lang="el-GR" dirty="0" smtClean="0"/>
              <a:t>πικοινωνούν </a:t>
            </a:r>
            <a:r>
              <a:rPr lang="el-GR" dirty="0"/>
              <a:t>και ελέγχονται από έναν ηλεκτρονικό υπολογιστή μέσω μιας τυποποιημένης </a:t>
            </a:r>
            <a:r>
              <a:rPr lang="el-GR" dirty="0" smtClean="0"/>
              <a:t>διεπαφής</a:t>
            </a:r>
          </a:p>
          <a:p>
            <a:r>
              <a:rPr lang="el-GR" dirty="0" smtClean="0"/>
              <a:t>Σε σχέση με τις κάρτες:</a:t>
            </a:r>
          </a:p>
          <a:p>
            <a:pPr lvl="1"/>
            <a:r>
              <a:rPr lang="el-GR" dirty="0"/>
              <a:t>περισσότερα κανάλια </a:t>
            </a:r>
            <a:r>
              <a:rPr lang="el-GR" dirty="0" smtClean="0"/>
              <a:t>I/O</a:t>
            </a:r>
          </a:p>
          <a:p>
            <a:pPr lvl="1"/>
            <a:r>
              <a:rPr lang="el-GR" dirty="0"/>
              <a:t>πιο ομαλό από ηλεκτρικής άποψης περιβάλλον λειτουργίας </a:t>
            </a:r>
            <a:endParaRPr lang="el-GR" dirty="0" smtClean="0"/>
          </a:p>
          <a:p>
            <a:pPr lvl="1"/>
            <a:r>
              <a:rPr lang="el-GR" dirty="0"/>
              <a:t>μεγαλύτερη μεταβλητότητα και ταχύτητα προσαρμογής για διαφορετικές </a:t>
            </a:r>
            <a:r>
              <a:rPr lang="el-GR" dirty="0" smtClean="0"/>
              <a:t>εφαρμογές</a:t>
            </a:r>
          </a:p>
          <a:p>
            <a:pPr lvl="1"/>
            <a:r>
              <a:rPr lang="el-GR" dirty="0"/>
              <a:t>χρησιμοποιούνται σε πιο εξειδικευμένες εφαρμογές </a:t>
            </a:r>
          </a:p>
        </p:txBody>
      </p:sp>
    </p:spTree>
    <p:extLst>
      <p:ext uri="{BB962C8B-B14F-4D97-AF65-F5344CB8AC3E}">
        <p14:creationId xmlns:p14="http://schemas.microsoft.com/office/powerpoint/2010/main" val="107630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Εξωτερικά συστήματα συλλογής δεδομένων </a:t>
            </a:r>
            <a:r>
              <a:rPr lang="el-GR" dirty="0" smtClean="0">
                <a:effectLst/>
              </a:rPr>
              <a:t>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Πλεονεκτήματα/μειονεκτήματα των </a:t>
            </a:r>
            <a:r>
              <a:rPr lang="el-GR" dirty="0" smtClean="0"/>
              <a:t>εξωτερικών συστημάτων συλλογής δεδομένων (1/2):</a:t>
            </a:r>
            <a:endParaRPr lang="el-GR" dirty="0"/>
          </a:p>
          <a:p>
            <a:pPr lvl="1"/>
            <a:r>
              <a:rPr lang="el-GR" dirty="0"/>
              <a:t>υψηλή ευαισθησία στα χαμηλού επιπέδου σήματα, της τάξης του </a:t>
            </a:r>
            <a:r>
              <a:rPr lang="el-GR" dirty="0" err="1"/>
              <a:t>1mV</a:t>
            </a:r>
            <a:r>
              <a:rPr lang="el-GR" dirty="0"/>
              <a:t> ή και μικρότερης.</a:t>
            </a:r>
          </a:p>
          <a:p>
            <a:pPr lvl="1"/>
            <a:r>
              <a:rPr lang="el-GR" dirty="0"/>
              <a:t>δυνατότητα εφαρμογής σε περιπτώσεις που απαιτούν πολλούς τύπους αισθητήρων, υψηλό αριθμό καναλιών, ή και ανάγκη για αυτόνομη λειτουργία.</a:t>
            </a:r>
          </a:p>
          <a:p>
            <a:pPr lvl="1"/>
            <a:r>
              <a:rPr lang="el-GR" dirty="0"/>
              <a:t>δυνατότητες ελέγχου διεργασιών σε πραγματικό χρόνο.</a:t>
            </a:r>
          </a:p>
          <a:p>
            <a:pPr lvl="1"/>
            <a:r>
              <a:rPr lang="el-GR" dirty="0"/>
              <a:t>δυνατότητα επιλογής των διαφόρων τύπων καρτών που θα τοποθετηθούν στις συσκευές.</a:t>
            </a:r>
          </a:p>
          <a:p>
            <a:pPr lvl="1"/>
            <a:r>
              <a:rPr lang="el-GR" dirty="0"/>
              <a:t>πολλαπλές θέσεις επέκτασης (</a:t>
            </a:r>
            <a:r>
              <a:rPr lang="en-US" dirty="0"/>
              <a:t>slots</a:t>
            </a:r>
            <a:r>
              <a:rPr lang="el-GR" dirty="0"/>
              <a:t>) που επιτρέπουν τη μίξη και το συνδυασμό πολλών και εξειδικευμένων καρτών για υποστήριξη απαιτήσεων συλλογής δεδομένων και ελέγχου, με υψηλό αριθμό καναλιών. </a:t>
            </a:r>
          </a:p>
          <a:p>
            <a:pPr lvl="1"/>
            <a:r>
              <a:rPr lang="el-GR" dirty="0"/>
              <a:t>το σασί (</a:t>
            </a:r>
            <a:r>
              <a:rPr lang="en-US" dirty="0"/>
              <a:t>chassis</a:t>
            </a:r>
            <a:r>
              <a:rPr lang="el-GR" dirty="0"/>
              <a:t>) των συσκευών προσφέρει ένα ηλεκτρικά πιο σταθερό περιβάλλον από ένα PC, επιτρέποντας πιο ευαίσθητες μετρήσεις. </a:t>
            </a:r>
          </a:p>
        </p:txBody>
      </p:sp>
    </p:spTree>
    <p:extLst>
      <p:ext uri="{BB962C8B-B14F-4D97-AF65-F5344CB8AC3E}">
        <p14:creationId xmlns:p14="http://schemas.microsoft.com/office/powerpoint/2010/main" val="141040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Εξωτερικά συστήματα συλλογής δεδομένων </a:t>
            </a:r>
            <a:r>
              <a:rPr lang="el-GR" dirty="0" smtClean="0">
                <a:effectLst/>
              </a:rPr>
              <a:t>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Πλεονεκτήματα/μειονεκτήματα των εξωτερικών συστημάτων συλλογής δεδομένων </a:t>
            </a:r>
            <a:r>
              <a:rPr lang="el-GR" dirty="0" smtClean="0"/>
              <a:t>(2/2</a:t>
            </a:r>
            <a:r>
              <a:rPr lang="el-GR" dirty="0"/>
              <a:t>):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χρήση των τυποποιημένων διεπαφών (ΙΕΕΕ-488, RS-232, USB, </a:t>
            </a:r>
            <a:r>
              <a:rPr lang="en-US" dirty="0"/>
              <a:t>FireWire</a:t>
            </a:r>
            <a:r>
              <a:rPr lang="el-GR" dirty="0"/>
              <a:t>, </a:t>
            </a:r>
            <a:r>
              <a:rPr lang="en-US" dirty="0"/>
              <a:t>Ethernet</a:t>
            </a:r>
            <a:r>
              <a:rPr lang="el-GR" dirty="0"/>
              <a:t>) μπορεί να διευκολύνει τη δικτύωση σε συνεχή σειρά (</a:t>
            </a:r>
            <a:r>
              <a:rPr lang="en-US" dirty="0"/>
              <a:t>daisy chaining networking</a:t>
            </a:r>
            <a:r>
              <a:rPr lang="el-GR" dirty="0"/>
              <a:t>), τη συλλογή δεδομένων από μεγαλύτερη απόσταση και τη διασύνδεση άλλων υπολογιστών.</a:t>
            </a:r>
          </a:p>
          <a:p>
            <a:pPr lvl="1"/>
            <a:r>
              <a:rPr lang="el-GR" dirty="0"/>
              <a:t>ο επεξεργαστής και η μνήμη λειτουργούν αποκλειστικά για το σύστημα και μπορούν να υποστηρίξουν τις κρίσιμες εφαρμογές ελέγχου «σε πραγματικό χρόνο» ή την αυτόνομη συλλογή δεδομένων ανεξάρτητα από τις υπόλοιπες απαιτήσεις ενός PC.</a:t>
            </a:r>
          </a:p>
          <a:p>
            <a:pPr lvl="1"/>
            <a:r>
              <a:rPr lang="el-GR" dirty="0"/>
              <a:t>οι τυποποιημένες αρθρωτές αρχιτεκτονικές είναι μηχανικά εύρωστες, εύκολο να διαμορφωθούν και να επιτρέψουν ποικίλες λειτουργίες μέτρησης και ελέγχου. </a:t>
            </a:r>
          </a:p>
          <a:p>
            <a:pPr lvl="1"/>
            <a:r>
              <a:rPr lang="el-GR" dirty="0"/>
              <a:t>τα απαραίτητα πλαίσια, οι μονάδες και τα εξαρτήματα είναι οικονομικώς αποδοτικά (</a:t>
            </a:r>
            <a:r>
              <a:rPr lang="en-US" dirty="0"/>
              <a:t>cost</a:t>
            </a:r>
            <a:r>
              <a:rPr lang="el-GR" dirty="0"/>
              <a:t>-</a:t>
            </a:r>
            <a:r>
              <a:rPr lang="en-US" dirty="0"/>
              <a:t>effective</a:t>
            </a:r>
            <a:r>
              <a:rPr lang="el-GR" dirty="0"/>
              <a:t>) για μεγάλους αριθμούς καναλιών.</a:t>
            </a:r>
          </a:p>
          <a:p>
            <a:pPr lvl="1"/>
            <a:r>
              <a:rPr lang="el-GR" dirty="0"/>
              <a:t>μερικές αρχιτεκτονικές έχουν μικρή υποστήριξη από προμηθευτές (</a:t>
            </a:r>
            <a:r>
              <a:rPr lang="en-US" dirty="0"/>
              <a:t>vendor support</a:t>
            </a:r>
            <a:r>
              <a:rPr lang="el-GR" dirty="0"/>
              <a:t>), που περιορίζει τις πηγές διαθέσιμου εξοπλισμού και </a:t>
            </a:r>
            <a:r>
              <a:rPr lang="el-GR" dirty="0" smtClean="0"/>
              <a:t>εξαρτημάτων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338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Εξωτερικά συστήματα συλλογής δεδομένων </a:t>
            </a:r>
            <a:r>
              <a:rPr lang="el-GR" dirty="0" smtClean="0">
                <a:effectLst/>
              </a:rPr>
              <a:t>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Συνήθως </a:t>
            </a:r>
            <a:r>
              <a:rPr lang="el-GR" sz="2200" dirty="0" smtClean="0"/>
              <a:t>τα εξωτερικά συστήματα </a:t>
            </a:r>
            <a:r>
              <a:rPr lang="el-GR" sz="2200" dirty="0"/>
              <a:t>απαιτούν τη χρήση ενός υπολογιστή για τη λειτουργία τους και την αποθήκευση των δεδομένων. </a:t>
            </a:r>
            <a:endParaRPr lang="el-GR" sz="2200" dirty="0" smtClean="0"/>
          </a:p>
          <a:p>
            <a:r>
              <a:rPr lang="el-GR" sz="2200" dirty="0"/>
              <a:t>Οι κάρτες που τοποθετούνται συνήθως στις εξωτερικές συσκευές συλλογής δεδομένων είναι διασύνδεσης τύπου PXI, PXI </a:t>
            </a:r>
            <a:r>
              <a:rPr lang="en-US" sz="2200" dirty="0"/>
              <a:t>Express</a:t>
            </a:r>
            <a:r>
              <a:rPr lang="el-GR" sz="2200" dirty="0"/>
              <a:t>, VME και </a:t>
            </a:r>
            <a:r>
              <a:rPr lang="el-GR" sz="2200" dirty="0" smtClean="0"/>
              <a:t>VXI</a:t>
            </a:r>
          </a:p>
          <a:p>
            <a:r>
              <a:rPr lang="el-GR" sz="2200" dirty="0"/>
              <a:t>Μερικά εξωτερικά συστήματα περιλαμβάνουν μονάδες μικροεπεξεργαστών </a:t>
            </a:r>
            <a:r>
              <a:rPr lang="el-GR" sz="2200" dirty="0" smtClean="0"/>
              <a:t>και περιλαμβάνουν πληκτρολόγια, ποντίκια, οθόνες κ.λπ.</a:t>
            </a:r>
            <a:endParaRPr lang="el-GR" sz="2200" dirty="0"/>
          </a:p>
        </p:txBody>
      </p:sp>
      <p:pic>
        <p:nvPicPr>
          <p:cNvPr id="4" name="Picture 3" descr="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53694"/>
            <a:ext cx="4176921" cy="2388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160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Διακριτά όργανα (1)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/>
          <a:lstStyle/>
          <a:p>
            <a:r>
              <a:rPr lang="el-GR" dirty="0" smtClean="0"/>
              <a:t>Αρχικά αποτελούνταν </a:t>
            </a:r>
            <a:r>
              <a:rPr lang="el-GR" dirty="0"/>
              <a:t>συνήθως από μετρητές ενός καναλιού, πηγές και όργανα που προορίζονται για εφαρμογές μετρήσεων γενικής </a:t>
            </a:r>
            <a:r>
              <a:rPr lang="el-GR" dirty="0" smtClean="0"/>
              <a:t>χρήσης</a:t>
            </a:r>
          </a:p>
          <a:p>
            <a:pPr lvl="1"/>
            <a:r>
              <a:rPr lang="el-GR" dirty="0"/>
              <a:t>η προσθήκη των διεπαφών επικοινωνίας η οποία τους έδωσε τη δυνατότητα σύνδεσης τους με </a:t>
            </a:r>
            <a:r>
              <a:rPr lang="el-GR" dirty="0" smtClean="0"/>
              <a:t>Η/Υ</a:t>
            </a:r>
          </a:p>
          <a:p>
            <a:pPr lvl="1"/>
            <a:r>
              <a:rPr lang="el-GR" dirty="0"/>
              <a:t>η πρόοδος στο σχεδιασμό των οργάνων, τον τρόπο κατασκευής και την τεχνολογία των μετρήσεων έχει αυξήσει τις </a:t>
            </a:r>
            <a:r>
              <a:rPr lang="el-GR" dirty="0" smtClean="0"/>
              <a:t>δυνατότητές τους</a:t>
            </a:r>
          </a:p>
          <a:p>
            <a:r>
              <a:rPr lang="el-GR" dirty="0" smtClean="0"/>
              <a:t>Νέα προϊόντα: σαρωτές </a:t>
            </a:r>
            <a:r>
              <a:rPr lang="el-GR" dirty="0"/>
              <a:t>(</a:t>
            </a:r>
            <a:r>
              <a:rPr lang="en-US" dirty="0"/>
              <a:t>scanners</a:t>
            </a:r>
            <a:r>
              <a:rPr lang="el-GR" dirty="0"/>
              <a:t>), </a:t>
            </a:r>
            <a:r>
              <a:rPr lang="el-GR" dirty="0" err="1" smtClean="0"/>
              <a:t>πολυπλέκτες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/>
              <a:t>multiplexers</a:t>
            </a:r>
            <a:r>
              <a:rPr lang="el-GR" dirty="0"/>
              <a:t>), </a:t>
            </a:r>
            <a:r>
              <a:rPr lang="el-GR" dirty="0" smtClean="0"/>
              <a:t>όργανα </a:t>
            </a:r>
            <a:r>
              <a:rPr lang="el-GR" dirty="0"/>
              <a:t>μέτρησης πηγής (</a:t>
            </a:r>
            <a:r>
              <a:rPr lang="en-US" dirty="0" err="1"/>
              <a:t>SourceMeter</a:t>
            </a:r>
            <a:r>
              <a:rPr lang="el-GR" dirty="0" smtClean="0"/>
              <a:t>), </a:t>
            </a:r>
            <a:r>
              <a:rPr lang="el-GR" dirty="0"/>
              <a:t>μετρητές/χρονόμετρα, </a:t>
            </a:r>
            <a:r>
              <a:rPr lang="el-GR" dirty="0" smtClean="0"/>
              <a:t>νάνο-βολτόμετρα</a:t>
            </a:r>
            <a:r>
              <a:rPr lang="el-GR" dirty="0"/>
              <a:t>, </a:t>
            </a:r>
            <a:r>
              <a:rPr lang="el-GR" dirty="0" err="1"/>
              <a:t>μικρο-ωμόμετρα</a:t>
            </a:r>
            <a:r>
              <a:rPr lang="el-GR" dirty="0"/>
              <a:t> </a:t>
            </a:r>
            <a:r>
              <a:rPr lang="el-GR" dirty="0" smtClean="0"/>
              <a:t>κ.λπ.</a:t>
            </a:r>
          </a:p>
          <a:p>
            <a:r>
              <a:rPr lang="el-GR" dirty="0" smtClean="0"/>
              <a:t>Με τα νέα προϊόντα δημιουργούνται συστήματα μετρήσεων που ελέγχονται από υπολογιστή </a:t>
            </a:r>
            <a:r>
              <a:rPr lang="el-GR" dirty="0"/>
              <a:t>και προσφέρουν εξαιρετική ευαισθησία και </a:t>
            </a:r>
            <a:r>
              <a:rPr lang="el-GR" dirty="0" smtClean="0"/>
              <a:t>ανάλυση</a:t>
            </a:r>
          </a:p>
        </p:txBody>
      </p:sp>
    </p:spTree>
    <p:extLst>
      <p:ext uri="{BB962C8B-B14F-4D97-AF65-F5344CB8AC3E}">
        <p14:creationId xmlns:p14="http://schemas.microsoft.com/office/powerpoint/2010/main" val="204637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Διακριτά όργανα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3285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600" dirty="0" smtClean="0"/>
              <a:t>Πλεονεκτήματα/μειονεκτήματα των διακριτών οργάνων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100" dirty="0"/>
              <a:t>μερικές αρχιτεκτονικές έχουν ελάχιστη υποστήριξη από τους προμηθευτές, πράγμα που περιορίζει τις πηγές διαθέσιμου εξοπλισμού και εξαρτημάτων.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100" dirty="0"/>
              <a:t>υποστηρίζουν εύρος μετρήσεων και ευαισθησία πέρα από τα όρια των τυποποιημένων καρτών επέκτασης PC και των υπόλοιπων συστημάτων συλλογής δεδομένων.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100" dirty="0"/>
              <a:t>χρησιμοποιούν τυποποιημένες διεπαφές (π.χ. ΙΕΕΕ-488, RS-232, </a:t>
            </a:r>
            <a:r>
              <a:rPr lang="el-GR" sz="2100" dirty="0" err="1"/>
              <a:t>FireWire</a:t>
            </a:r>
            <a:r>
              <a:rPr lang="el-GR" sz="2100" dirty="0"/>
              <a:t>, USB) που υποστηρίζουν τη συλλογή από μεγάλη απόσταση, τη συμβατότητα με διάφορους τύπους υπολογιστών και τη σύνδεση με υπολογιστές χωρίς διαθέσιμες θέσεις επέκτασης.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100" dirty="0"/>
              <a:t>είναι καταλληλότερα για μέτρηση τάσης, έντασης ρεύματος, αντίστασης, χωρητικότητας, αυτεπαγωγής, θερμοκρασίας, κ.λπ.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100" dirty="0"/>
              <a:t>δεν θεωρούνται αποτελεσματικές λύσεις για μερικούς τύπους εξειδικευμένων αισθητήρων.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100" dirty="0"/>
              <a:t>είναι γενικά πιο αργά από τις κάρτες επέκτασης ή τα εξωτερικά συστήματα συλλογής δεδομένων.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100" dirty="0"/>
              <a:t>είναι ακριβότερα από τα τυποποιημένα συστήματα συλλογής δεδομένων με βάση το κόστος ανά κανάλι</a:t>
            </a:r>
          </a:p>
        </p:txBody>
      </p:sp>
    </p:spTree>
    <p:extLst>
      <p:ext uri="{BB962C8B-B14F-4D97-AF65-F5344CB8AC3E}">
        <p14:creationId xmlns:p14="http://schemas.microsoft.com/office/powerpoint/2010/main" val="65096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ΣΥΛΛΟΓΗ ΔΕΔΟΜΕΝΩΝ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Η φύση και τα φυσικά φαινόμενα αποτέλεσαν από την αρχαιότητα πηγή πληροφορίας για τον άνθρωπο</a:t>
            </a:r>
          </a:p>
          <a:p>
            <a:pPr algn="just"/>
            <a:r>
              <a:rPr lang="el-GR" dirty="0" smtClean="0"/>
              <a:t>Η αναπαράσταση της πληροφ</a:t>
            </a:r>
            <a:r>
              <a:rPr lang="el-GR" dirty="0"/>
              <a:t>ο</a:t>
            </a:r>
            <a:r>
              <a:rPr lang="el-GR" dirty="0" smtClean="0"/>
              <a:t>ρίας ήταν αρχικά απλή</a:t>
            </a:r>
          </a:p>
          <a:p>
            <a:pPr algn="just"/>
            <a:r>
              <a:rPr lang="el-GR" dirty="0" smtClean="0"/>
              <a:t>Αύξηση της πολυπλοκότητας των παρατηρήσεων:</a:t>
            </a:r>
          </a:p>
          <a:p>
            <a:pPr lvl="1" algn="just"/>
            <a:r>
              <a:rPr lang="el-GR" dirty="0" smtClean="0"/>
              <a:t>Μεγάλος όγκος δεδομένων</a:t>
            </a:r>
          </a:p>
          <a:p>
            <a:pPr lvl="1" algn="just"/>
            <a:r>
              <a:rPr lang="el-GR" dirty="0" smtClean="0"/>
              <a:t>Αδύνατη η επεξεργασία με το μυαλό και χαρτί</a:t>
            </a:r>
          </a:p>
          <a:p>
            <a:pPr algn="just"/>
            <a:r>
              <a:rPr lang="el-GR" dirty="0" smtClean="0"/>
              <a:t>Δημιουργία συσκευών συλλογής και επεξεργασίας δεδομένων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49080"/>
            <a:ext cx="2826076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5317231"/>
            <a:ext cx="427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202020"/>
                </a:solidFill>
                <a:latin typeface="Calibri" pitchFamily="34" charset="0"/>
              </a:rPr>
              <a:t>Το πρώτο σεισμοσκόπιο, 132μ.Χ.</a:t>
            </a:r>
          </a:p>
        </p:txBody>
      </p:sp>
    </p:spTree>
    <p:extLst>
      <p:ext uri="{BB962C8B-B14F-4D97-AF65-F5344CB8AC3E}">
        <p14:creationId xmlns:p14="http://schemas.microsoft.com/office/powerpoint/2010/main" val="23276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Υβριδικά συστήματα συλλογής δεδομένων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584176"/>
          </a:xfrm>
        </p:spPr>
        <p:txBody>
          <a:bodyPr/>
          <a:lstStyle/>
          <a:p>
            <a:r>
              <a:rPr lang="el-GR" dirty="0" smtClean="0"/>
              <a:t>Ένα υβριδικό σύστημα </a:t>
            </a:r>
            <a:r>
              <a:rPr lang="el-GR" dirty="0"/>
              <a:t>αποτελείται από συσκευές διαφορετικής αρχιτεκτονικής (PXI, VXI, VME κ.λπ.) οι οποίες συνδέονται μεταξύ τους και ενδεχομένως και με ηλεκτρονικό </a:t>
            </a:r>
            <a:r>
              <a:rPr lang="el-GR" dirty="0" smtClean="0"/>
              <a:t>υπολογιστή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2" name="Group 11"/>
          <p:cNvGrpSpPr/>
          <p:nvPr/>
        </p:nvGrpSpPr>
        <p:grpSpPr>
          <a:xfrm>
            <a:off x="827584" y="2636913"/>
            <a:ext cx="6892045" cy="4035546"/>
            <a:chOff x="488267" y="2653779"/>
            <a:chExt cx="4983163" cy="2917825"/>
          </a:xfrm>
        </p:grpSpPr>
        <p:pic>
          <p:nvPicPr>
            <p:cNvPr id="1034" name="Picture 1" descr="MC9004316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767" y="2653779"/>
              <a:ext cx="885825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117" y="3044304"/>
              <a:ext cx="1676400" cy="102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3" descr="File:ABex Syste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567" y="4365104"/>
              <a:ext cx="16668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88267" y="3692004"/>
              <a:ext cx="1573213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Ηλεκτρονικός υπολογιστής</a:t>
              </a:r>
              <a:endPara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517342" y="2688704"/>
              <a:ext cx="954088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VXI / VMEbus</a:t>
              </a:r>
              <a:endParaRPr kumimoji="0" lang="en-US" altLang="el-G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517342" y="5285854"/>
              <a:ext cx="382588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PXI</a:t>
              </a:r>
              <a:endParaRPr kumimoji="0" lang="en-US" altLang="el-G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Straight Connector 7"/>
            <p:cNvSpPr>
              <a:spLocks noChangeShapeType="1"/>
            </p:cNvSpPr>
            <p:nvPr/>
          </p:nvSpPr>
          <p:spPr bwMode="auto">
            <a:xfrm>
              <a:off x="1675717" y="3431654"/>
              <a:ext cx="16192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682067" y="3577704"/>
              <a:ext cx="1657350" cy="1187450"/>
            </a:xfrm>
            <a:custGeom>
              <a:avLst/>
              <a:gdLst>
                <a:gd name="T0" fmla="*/ 0 w 1657350"/>
                <a:gd name="T1" fmla="*/ 0 h 1187450"/>
                <a:gd name="T2" fmla="*/ 927100 w 1657350"/>
                <a:gd name="T3" fmla="*/ 0 h 1187450"/>
                <a:gd name="T4" fmla="*/ 927100 w 1657350"/>
                <a:gd name="T5" fmla="*/ 1187450 h 1187450"/>
                <a:gd name="T6" fmla="*/ 1657350 w 1657350"/>
                <a:gd name="T7" fmla="*/ 1187450 h 1187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7350" h="1187450">
                  <a:moveTo>
                    <a:pt x="0" y="0"/>
                  </a:moveTo>
                  <a:lnTo>
                    <a:pt x="927100" y="0"/>
                  </a:lnTo>
                  <a:lnTo>
                    <a:pt x="927100" y="1187450"/>
                  </a:lnTo>
                  <a:lnTo>
                    <a:pt x="1657350" y="118745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279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Υβριδικά συστήματα συλλογής δεδομένων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Πλεονεκτήματα/μειονεκτήματα υβριδικών συστημάτων:</a:t>
            </a:r>
          </a:p>
          <a:p>
            <a:pPr lvl="1"/>
            <a:r>
              <a:rPr lang="el-GR" dirty="0"/>
              <a:t>εγγυάται την ακρίβεια, το εύρος μέτρησης και την ευαισθησία, ενώ επίσης υπερέχει του τυποποιημένου εξοπλισμού συλλογής δεδομένων. </a:t>
            </a:r>
          </a:p>
          <a:p>
            <a:pPr lvl="1"/>
            <a:r>
              <a:rPr lang="el-GR" dirty="0"/>
              <a:t>χάρη στην ενσωματωμένη μνήμη αποθήκευσης δεδομένων και προγραμμάτων επιτυγχάνεται αυτόνομη καταγραφή των δεδομένων και έλεγχος της διαδικασίας.</a:t>
            </a:r>
          </a:p>
          <a:p>
            <a:pPr lvl="1"/>
            <a:r>
              <a:rPr lang="el-GR" dirty="0"/>
              <a:t>χρησιμοποιεί τυποποιημένες διεπαφές που υποστηρίζουν την από μεγάλη απόσταση συλλογή δεδομένων και παρέχουν συμβατότητα με τους υπολογιστές.</a:t>
            </a:r>
          </a:p>
          <a:p>
            <a:pPr lvl="1"/>
            <a:r>
              <a:rPr lang="el-GR" dirty="0"/>
              <a:t>είναι οικονομικό αναφορικά με το ανά-κανάλι κόστος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079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υλικού συλλογής 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Παράγοντες που πρέπει να ληφθούν υπόψιν:</a:t>
            </a:r>
          </a:p>
          <a:p>
            <a:r>
              <a:rPr lang="el-GR" dirty="0" smtClean="0"/>
              <a:t>αρχιτεκτονική </a:t>
            </a:r>
            <a:r>
              <a:rPr lang="el-GR" dirty="0"/>
              <a:t>διαύλων</a:t>
            </a:r>
          </a:p>
          <a:p>
            <a:r>
              <a:rPr lang="el-GR" dirty="0"/>
              <a:t>συνδεσιμότητα</a:t>
            </a:r>
          </a:p>
          <a:p>
            <a:r>
              <a:rPr lang="el-GR" dirty="0"/>
              <a:t>λειτουργικό σύστημα υποστήριξης</a:t>
            </a:r>
          </a:p>
          <a:p>
            <a:r>
              <a:rPr lang="el-GR" dirty="0"/>
              <a:t>ρυθμός δειγματοληψίας</a:t>
            </a:r>
          </a:p>
          <a:p>
            <a:r>
              <a:rPr lang="el-GR" dirty="0"/>
              <a:t>μετατροπή δεδομένων</a:t>
            </a:r>
          </a:p>
          <a:p>
            <a:r>
              <a:rPr lang="el-GR" dirty="0"/>
              <a:t>αναλογικά κανάλια εισόδου-εξόδου</a:t>
            </a:r>
          </a:p>
          <a:p>
            <a:r>
              <a:rPr lang="el-GR" dirty="0"/>
              <a:t>ψηφιακά κανάλια εισόδου-εξόδου</a:t>
            </a:r>
          </a:p>
          <a:p>
            <a:r>
              <a:rPr lang="el-GR" dirty="0"/>
              <a:t>σκανδαλιστές</a:t>
            </a:r>
          </a:p>
          <a:p>
            <a:r>
              <a:rPr lang="el-GR" dirty="0"/>
              <a:t>χρονόμετρα-μετρητές</a:t>
            </a:r>
          </a:p>
        </p:txBody>
      </p:sp>
    </p:spTree>
    <p:extLst>
      <p:ext uri="{BB962C8B-B14F-4D97-AF65-F5344CB8AC3E}">
        <p14:creationId xmlns:p14="http://schemas.microsoft.com/office/powerpoint/2010/main" val="14189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διαύλων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r>
              <a:rPr lang="el-GR" dirty="0" smtClean="0"/>
              <a:t>Πιο κοινές αρχιτεκτονικές διαύλων:</a:t>
            </a:r>
          </a:p>
          <a:p>
            <a:pPr lvl="1"/>
            <a:r>
              <a:rPr lang="en-US" dirty="0" smtClean="0"/>
              <a:t>Industry Standard Architecture (ISA), IBM 1981</a:t>
            </a:r>
          </a:p>
          <a:p>
            <a:pPr lvl="1"/>
            <a:r>
              <a:rPr lang="en-US" dirty="0"/>
              <a:t>Peripheral Component </a:t>
            </a:r>
            <a:r>
              <a:rPr lang="en-US" dirty="0" smtClean="0"/>
              <a:t>Interconnect (PCI), Intel 1992</a:t>
            </a:r>
          </a:p>
          <a:p>
            <a:pPr lvl="1"/>
            <a:r>
              <a:rPr lang="en-US" dirty="0"/>
              <a:t>Peripheral Component </a:t>
            </a:r>
            <a:r>
              <a:rPr lang="en-US" dirty="0" smtClean="0"/>
              <a:t>Interconnect Express (PCI Express), Intel 2004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Άλλες</a:t>
            </a:r>
            <a:endParaRPr lang="en-US" dirty="0" smtClean="0"/>
          </a:p>
          <a:p>
            <a:pPr lvl="1"/>
            <a:r>
              <a:rPr lang="en-US" dirty="0" smtClean="0"/>
              <a:t>Micro Channel Architecture (MCA), IBM 1987</a:t>
            </a:r>
          </a:p>
          <a:p>
            <a:pPr lvl="1"/>
            <a:r>
              <a:rPr lang="en-US" dirty="0" smtClean="0"/>
              <a:t>Extended Industry Standard Architecture (EISA), Consortium 9 </a:t>
            </a:r>
            <a:r>
              <a:rPr lang="el-GR" dirty="0" smtClean="0"/>
              <a:t>εταιριών</a:t>
            </a:r>
            <a:r>
              <a:rPr lang="en-US" dirty="0" smtClean="0"/>
              <a:t> 1988</a:t>
            </a:r>
          </a:p>
          <a:p>
            <a:pPr lvl="1"/>
            <a:r>
              <a:rPr lang="en-US" dirty="0" smtClean="0"/>
              <a:t>Video Electronics Standard Association</a:t>
            </a:r>
            <a:r>
              <a:rPr lang="el-GR" dirty="0" smtClean="0"/>
              <a:t> </a:t>
            </a:r>
            <a:r>
              <a:rPr lang="en-US" dirty="0" smtClean="0"/>
              <a:t>Local Bus (VESA Local Bus, VL-Bus, VLB), VESA consortium 1992</a:t>
            </a:r>
            <a:endParaRPr lang="el-GR" dirty="0" smtClean="0"/>
          </a:p>
          <a:p>
            <a:pPr lvl="1"/>
            <a:r>
              <a:rPr lang="en-US" dirty="0" smtClean="0"/>
              <a:t>Personal Computer Memory Card International Association (PCMCIA), 1990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92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Δίαυλος </a:t>
            </a:r>
            <a:r>
              <a:rPr lang="en-US" dirty="0" smtClean="0"/>
              <a:t>ISA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ISA: </a:t>
            </a:r>
            <a:r>
              <a:rPr lang="en-US" dirty="0"/>
              <a:t>Industry Standard Architecture</a:t>
            </a:r>
            <a:endParaRPr lang="en-US" dirty="0" smtClean="0"/>
          </a:p>
          <a:p>
            <a:r>
              <a:rPr lang="el-GR" dirty="0" smtClean="0"/>
              <a:t>Δημιουργήθηκε το 1981 από την </a:t>
            </a:r>
            <a:r>
              <a:rPr lang="en-US" dirty="0" smtClean="0"/>
              <a:t>IBM</a:t>
            </a:r>
            <a:endParaRPr lang="el-GR" dirty="0" smtClean="0"/>
          </a:p>
          <a:p>
            <a:r>
              <a:rPr lang="el-GR" dirty="0" smtClean="0"/>
              <a:t>Αρχικά:</a:t>
            </a:r>
          </a:p>
          <a:p>
            <a:pPr lvl="1"/>
            <a:r>
              <a:rPr lang="el-GR" dirty="0" smtClean="0"/>
              <a:t>Εύρος 8 </a:t>
            </a:r>
            <a:r>
              <a:rPr lang="en-US" dirty="0" smtClean="0"/>
              <a:t>bit</a:t>
            </a:r>
            <a:endParaRPr lang="el-GR" dirty="0" smtClean="0"/>
          </a:p>
          <a:p>
            <a:pPr lvl="1"/>
            <a:r>
              <a:rPr lang="el-GR" dirty="0" smtClean="0"/>
              <a:t>Συχνότητα 4.77 </a:t>
            </a:r>
            <a:r>
              <a:rPr lang="en-US" dirty="0" smtClean="0"/>
              <a:t>MHz</a:t>
            </a:r>
            <a:endParaRPr lang="el-GR" dirty="0" smtClean="0"/>
          </a:p>
          <a:p>
            <a:r>
              <a:rPr lang="el-GR" dirty="0" smtClean="0"/>
              <a:t>Αναβάθμιση:</a:t>
            </a:r>
          </a:p>
          <a:p>
            <a:pPr lvl="1"/>
            <a:r>
              <a:rPr lang="el-GR" dirty="0" smtClean="0"/>
              <a:t>Εύρος 16 </a:t>
            </a:r>
            <a:r>
              <a:rPr lang="en-US" dirty="0" smtClean="0"/>
              <a:t>bit</a:t>
            </a:r>
            <a:endParaRPr lang="el-GR" dirty="0" smtClean="0"/>
          </a:p>
          <a:p>
            <a:pPr lvl="1"/>
            <a:r>
              <a:rPr lang="el-GR" dirty="0" smtClean="0"/>
              <a:t>Συχνότητα 6 / 8 </a:t>
            </a:r>
            <a:r>
              <a:rPr lang="en-US" dirty="0" smtClean="0"/>
              <a:t>MHz</a:t>
            </a:r>
          </a:p>
          <a:p>
            <a:r>
              <a:rPr lang="el-GR" dirty="0" smtClean="0"/>
              <a:t>Σημαντικά χαρακτηριστικά</a:t>
            </a:r>
          </a:p>
          <a:p>
            <a:pPr lvl="1"/>
            <a:r>
              <a:rPr lang="el-GR" dirty="0" smtClean="0"/>
              <a:t>Άμεση πρόσβαση στη μνήμη (</a:t>
            </a:r>
            <a:r>
              <a:rPr lang="en-US" dirty="0" smtClean="0"/>
              <a:t>Direct Memory Access, DMA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Δυνατότητα τοποθέτησης και άμεσης λειτουργίας (</a:t>
            </a:r>
            <a:r>
              <a:rPr lang="en-US" dirty="0" smtClean="0"/>
              <a:t>Plug-And-Play</a:t>
            </a:r>
            <a:r>
              <a:rPr lang="el-GR" dirty="0" smtClean="0"/>
              <a:t>) συσκευής</a:t>
            </a:r>
          </a:p>
          <a:p>
            <a:r>
              <a:rPr lang="el-GR" dirty="0" smtClean="0"/>
              <a:t>Εξακολουθούν να παρέχονται στην αγορά κάρτες συλλογής δεδομένων βασισμένες στον </a:t>
            </a:r>
            <a:r>
              <a:rPr lang="en-US" dirty="0" smtClean="0"/>
              <a:t>ISA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459382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PCI</a:t>
            </a:r>
            <a:r>
              <a:rPr lang="el-GR" dirty="0" smtClean="0"/>
              <a:t> </a:t>
            </a:r>
            <a:r>
              <a:rPr lang="el-GR" dirty="0" smtClean="0"/>
              <a:t>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976664"/>
          </a:xfrm>
        </p:spPr>
        <p:txBody>
          <a:bodyPr/>
          <a:lstStyle/>
          <a:p>
            <a:pPr algn="just"/>
            <a:r>
              <a:rPr lang="en-US" dirty="0" smtClean="0"/>
              <a:t>PCI: </a:t>
            </a:r>
            <a:r>
              <a:rPr lang="en-US" dirty="0"/>
              <a:t>Peripheral Component Interconnect</a:t>
            </a:r>
            <a:endParaRPr lang="en-US" dirty="0" smtClean="0"/>
          </a:p>
          <a:p>
            <a:pPr algn="just"/>
            <a:r>
              <a:rPr lang="el-GR" dirty="0" smtClean="0"/>
              <a:t>Προτάθηκε από την </a:t>
            </a:r>
            <a:r>
              <a:rPr lang="en-US" dirty="0" smtClean="0"/>
              <a:t>Intel </a:t>
            </a:r>
            <a:r>
              <a:rPr lang="el-GR" dirty="0" smtClean="0"/>
              <a:t>το 1992</a:t>
            </a:r>
          </a:p>
          <a:p>
            <a:pPr algn="just"/>
            <a:endParaRPr lang="el-GR" sz="1200" dirty="0" smtClean="0"/>
          </a:p>
          <a:p>
            <a:pPr algn="just"/>
            <a:r>
              <a:rPr lang="el-GR" dirty="0" smtClean="0"/>
              <a:t>Χαρακτηριστικά</a:t>
            </a:r>
          </a:p>
          <a:p>
            <a:pPr lvl="1" algn="just"/>
            <a:r>
              <a:rPr lang="el-GR" dirty="0" smtClean="0"/>
              <a:t>Εύρος 32 </a:t>
            </a:r>
            <a:r>
              <a:rPr lang="en-US" dirty="0" smtClean="0"/>
              <a:t>bit</a:t>
            </a:r>
          </a:p>
          <a:p>
            <a:pPr lvl="1" algn="just"/>
            <a:r>
              <a:rPr lang="el-GR" dirty="0" smtClean="0"/>
              <a:t>Συχνότητα 33 </a:t>
            </a:r>
            <a:r>
              <a:rPr lang="en-US" dirty="0" smtClean="0"/>
              <a:t>MHz</a:t>
            </a:r>
          </a:p>
          <a:p>
            <a:pPr lvl="1" algn="just"/>
            <a:r>
              <a:rPr lang="el-GR" dirty="0" smtClean="0"/>
              <a:t>Βελτιωμένη ικανότητα </a:t>
            </a:r>
            <a:r>
              <a:rPr lang="en-US" dirty="0" smtClean="0"/>
              <a:t>Plug-And-Play</a:t>
            </a:r>
          </a:p>
          <a:p>
            <a:pPr lvl="1" algn="just"/>
            <a:r>
              <a:rPr lang="el-GR" dirty="0" smtClean="0"/>
              <a:t>Διαχείριση διαύλου - </a:t>
            </a:r>
            <a:r>
              <a:rPr lang="el-GR" dirty="0"/>
              <a:t>Ταυτόχρονη </a:t>
            </a:r>
            <a:r>
              <a:rPr lang="el-GR" dirty="0" smtClean="0"/>
              <a:t>διεκδίκηση διαύλου από πολλές συσκευές</a:t>
            </a:r>
          </a:p>
          <a:p>
            <a:pPr lvl="1" algn="just"/>
            <a:r>
              <a:rPr lang="el-GR" dirty="0" smtClean="0"/>
              <a:t>Απομόνωση διαύλου (</a:t>
            </a:r>
            <a:r>
              <a:rPr lang="en-US" dirty="0" smtClean="0"/>
              <a:t>buffer isolation</a:t>
            </a:r>
            <a:r>
              <a:rPr lang="el-GR" dirty="0" smtClean="0"/>
              <a:t>) της </a:t>
            </a:r>
            <a:r>
              <a:rPr lang="en-US" dirty="0" smtClean="0"/>
              <a:t>CPU</a:t>
            </a:r>
            <a:r>
              <a:rPr lang="el-GR" dirty="0" smtClean="0"/>
              <a:t> και τ</a:t>
            </a:r>
            <a:r>
              <a:rPr lang="en-US" dirty="0" smtClean="0"/>
              <a:t>o</a:t>
            </a:r>
            <a:r>
              <a:rPr lang="el-GR" dirty="0" smtClean="0"/>
              <a:t>υ </a:t>
            </a:r>
            <a:r>
              <a:rPr lang="en-US" dirty="0" smtClean="0"/>
              <a:t>PCI</a:t>
            </a:r>
            <a:endParaRPr lang="el-GR" dirty="0" smtClean="0"/>
          </a:p>
          <a:p>
            <a:pPr lvl="1" algn="just"/>
            <a:endParaRPr lang="el-GR" dirty="0" smtClean="0"/>
          </a:p>
          <a:p>
            <a:pPr algn="just"/>
            <a:r>
              <a:rPr lang="el-GR" dirty="0" smtClean="0"/>
              <a:t>Χρήση</a:t>
            </a:r>
          </a:p>
          <a:p>
            <a:pPr lvl="1" algn="just"/>
            <a:r>
              <a:rPr lang="el-GR" dirty="0" smtClean="0"/>
              <a:t>Αντικατέστησε τους διαύλους </a:t>
            </a:r>
            <a:r>
              <a:rPr lang="en-US" dirty="0" smtClean="0"/>
              <a:t>MCA </a:t>
            </a:r>
            <a:r>
              <a:rPr lang="el-GR" dirty="0" smtClean="0"/>
              <a:t>και </a:t>
            </a:r>
            <a:r>
              <a:rPr lang="en-US" dirty="0" smtClean="0"/>
              <a:t>EISA </a:t>
            </a:r>
            <a:r>
              <a:rPr lang="el-GR" dirty="0" smtClean="0"/>
              <a:t>στους </a:t>
            </a:r>
            <a:r>
              <a:rPr lang="en-US" dirty="0" smtClean="0"/>
              <a:t>servers</a:t>
            </a:r>
          </a:p>
          <a:p>
            <a:pPr lvl="1" algn="just"/>
            <a:r>
              <a:rPr lang="el-GR" dirty="0" smtClean="0"/>
              <a:t>Αντικατέστησε τον </a:t>
            </a:r>
            <a:r>
              <a:rPr lang="en-US" dirty="0" smtClean="0"/>
              <a:t>VESA Local Bus </a:t>
            </a:r>
            <a:r>
              <a:rPr lang="el-GR" dirty="0" smtClean="0"/>
              <a:t>στους προσωπικούς υπολογιστές</a:t>
            </a: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50" y="1484784"/>
            <a:ext cx="3555938" cy="226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PCI</a:t>
            </a:r>
            <a:r>
              <a:rPr lang="el-GR" dirty="0" smtClean="0"/>
              <a:t>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Σημαντική θέση στην αγορά καρτών επέκτασης για συστήματα μετρήσεων και συλλογής δεδομένων</a:t>
            </a:r>
          </a:p>
          <a:p>
            <a:pPr algn="just"/>
            <a:endParaRPr lang="el-GR" dirty="0"/>
          </a:p>
          <a:p>
            <a:pPr algn="just"/>
            <a:r>
              <a:rPr lang="el-GR" dirty="0" smtClean="0"/>
              <a:t>Προκλήσεις:</a:t>
            </a:r>
          </a:p>
          <a:p>
            <a:pPr lvl="1" algn="just"/>
            <a:r>
              <a:rPr lang="el-GR" dirty="0" smtClean="0"/>
              <a:t>Περιορισμός εύρους ζώνης</a:t>
            </a:r>
          </a:p>
          <a:p>
            <a:pPr lvl="1" algn="just"/>
            <a:r>
              <a:rPr lang="el-GR" dirty="0" smtClean="0"/>
              <a:t>Περιορισμένος αριθμός ακροδεκτών</a:t>
            </a:r>
          </a:p>
          <a:p>
            <a:pPr lvl="1" algn="just"/>
            <a:r>
              <a:rPr lang="el-GR" dirty="0"/>
              <a:t>Έλλειψη υπηρεσιών μεταφοράς δεδομένων σε πραγματικό χρόνο </a:t>
            </a:r>
            <a:r>
              <a:rPr lang="el-GR" dirty="0" smtClean="0"/>
              <a:t>(π.χ. ισόχρονες </a:t>
            </a:r>
            <a:r>
              <a:rPr lang="el-GR" dirty="0"/>
              <a:t>μεταφορές </a:t>
            </a:r>
            <a:r>
              <a:rPr lang="el-GR" dirty="0" smtClean="0"/>
              <a:t>δεδομένων)</a:t>
            </a:r>
          </a:p>
          <a:p>
            <a:pPr lvl="1" algn="just"/>
            <a:r>
              <a:rPr lang="el-GR" dirty="0"/>
              <a:t>Έλλειψη </a:t>
            </a:r>
            <a:r>
              <a:rPr lang="el-GR" dirty="0" smtClean="0"/>
              <a:t>ελέγχου ποιότητας </a:t>
            </a:r>
            <a:r>
              <a:rPr lang="el-GR" dirty="0"/>
              <a:t>της </a:t>
            </a:r>
            <a:r>
              <a:rPr lang="el-GR" dirty="0" smtClean="0"/>
              <a:t>υπηρεσίας</a:t>
            </a:r>
          </a:p>
          <a:p>
            <a:pPr lvl="1" algn="just"/>
            <a:r>
              <a:rPr lang="el-GR" dirty="0"/>
              <a:t>Δ</a:t>
            </a:r>
            <a:r>
              <a:rPr lang="el-GR" dirty="0" smtClean="0"/>
              <a:t>ιαχείριση </a:t>
            </a:r>
            <a:r>
              <a:rPr lang="el-GR" dirty="0"/>
              <a:t>κατανάλωσης ενέργειας</a:t>
            </a:r>
          </a:p>
        </p:txBody>
      </p:sp>
    </p:spTree>
    <p:extLst>
      <p:ext uri="{BB962C8B-B14F-4D97-AF65-F5344CB8AC3E}">
        <p14:creationId xmlns:p14="http://schemas.microsoft.com/office/powerpoint/2010/main" val="19496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PCMCIA</a:t>
            </a:r>
            <a:r>
              <a:rPr lang="el-GR" dirty="0" smtClean="0"/>
              <a:t> </a:t>
            </a:r>
            <a:r>
              <a:rPr lang="el-GR" dirty="0" smtClean="0"/>
              <a:t>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algn="just"/>
            <a:r>
              <a:rPr lang="en-US" dirty="0" smtClean="0"/>
              <a:t>PCMCIA: </a:t>
            </a:r>
            <a:r>
              <a:rPr lang="en-US" dirty="0"/>
              <a:t>Personal Computer Memory Card International </a:t>
            </a:r>
            <a:r>
              <a:rPr lang="en-US" dirty="0" smtClean="0"/>
              <a:t>Association</a:t>
            </a:r>
          </a:p>
          <a:p>
            <a:pPr algn="just"/>
            <a:r>
              <a:rPr lang="el-GR" dirty="0" smtClean="0"/>
              <a:t>Συνήθης δίαυλος σε φορητούς υπολογιστές</a:t>
            </a:r>
          </a:p>
          <a:p>
            <a:pPr algn="just"/>
            <a:endParaRPr lang="el-GR" sz="1200" dirty="0" smtClean="0"/>
          </a:p>
          <a:p>
            <a:pPr algn="just"/>
            <a:r>
              <a:rPr lang="el-GR" dirty="0" smtClean="0"/>
              <a:t>Χαρακτηριστικά:</a:t>
            </a:r>
          </a:p>
          <a:p>
            <a:pPr lvl="1" algn="just"/>
            <a:r>
              <a:rPr lang="el-GR" dirty="0" smtClean="0"/>
              <a:t>Υποστήριξη </a:t>
            </a:r>
            <a:r>
              <a:rPr lang="en-US" dirty="0" smtClean="0"/>
              <a:t>Plug-And-Play</a:t>
            </a:r>
            <a:endParaRPr lang="el-GR" dirty="0" smtClean="0"/>
          </a:p>
          <a:p>
            <a:pPr lvl="1" algn="just"/>
            <a:r>
              <a:rPr lang="el-GR" dirty="0" smtClean="0"/>
              <a:t>Υποστήριξη αντικατάστασης εν λειτουργία (</a:t>
            </a:r>
            <a:r>
              <a:rPr lang="en-US" dirty="0" smtClean="0"/>
              <a:t>hot-swapping</a:t>
            </a:r>
            <a:r>
              <a:rPr lang="el-GR" dirty="0" smtClean="0"/>
              <a:t>)</a:t>
            </a:r>
          </a:p>
          <a:p>
            <a:pPr lvl="1" algn="just"/>
            <a:endParaRPr lang="el-GR" sz="1200" dirty="0" smtClean="0"/>
          </a:p>
          <a:p>
            <a:pPr algn="just"/>
            <a:r>
              <a:rPr lang="el-GR" dirty="0" smtClean="0"/>
              <a:t>Κάρτες συλλογής δεδομένων τύπου </a:t>
            </a:r>
            <a:r>
              <a:rPr lang="en-US" dirty="0" smtClean="0"/>
              <a:t>PCMCIA</a:t>
            </a:r>
          </a:p>
          <a:p>
            <a:pPr lvl="1" algn="just"/>
            <a:r>
              <a:rPr lang="el-GR" dirty="0" smtClean="0"/>
              <a:t>Ευρέως διαθέσιμες (περιορισμένη επιλογή σε σχέση με </a:t>
            </a:r>
            <a:r>
              <a:rPr lang="en-US" dirty="0" smtClean="0"/>
              <a:t>ISA / PCI</a:t>
            </a:r>
            <a:r>
              <a:rPr lang="el-GR" dirty="0" smtClean="0"/>
              <a:t>)</a:t>
            </a:r>
          </a:p>
          <a:p>
            <a:pPr lvl="1" algn="just"/>
            <a:r>
              <a:rPr lang="el-GR" dirty="0" smtClean="0"/>
              <a:t>Μικρός αριθμός καναλιών</a:t>
            </a:r>
          </a:p>
          <a:p>
            <a:pPr lvl="1" algn="just"/>
            <a:r>
              <a:rPr lang="el-GR" dirty="0" smtClean="0"/>
              <a:t>Μέτρια ανάλυση αναλογοψηφιακής μετατροπής</a:t>
            </a:r>
          </a:p>
          <a:p>
            <a:pPr lvl="1" algn="just"/>
            <a:r>
              <a:rPr lang="el-GR" dirty="0" smtClean="0"/>
              <a:t>Περιορισμένη ταχύτητα </a:t>
            </a:r>
            <a:r>
              <a:rPr lang="el-GR" dirty="0"/>
              <a:t>αναλογοψηφιακής μετατροπής (τυπικά μικρότερη από 100 kilosamples/sec)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9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PCMCIA</a:t>
            </a:r>
            <a:r>
              <a:rPr lang="el-GR" dirty="0" smtClean="0"/>
              <a:t>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Τυπικό μέγεθος κάρτας </a:t>
            </a:r>
            <a:r>
              <a:rPr lang="en-US" dirty="0" smtClean="0"/>
              <a:t>PCMCIA: </a:t>
            </a:r>
            <a:r>
              <a:rPr lang="el-GR" dirty="0" smtClean="0"/>
              <a:t>σαν πιστωτική κάρτα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Οι περιορισμένες διαστάσεις αποκλείουν χαρακτηριστικά όπως:</a:t>
            </a:r>
          </a:p>
          <a:p>
            <a:pPr lvl="1" algn="just"/>
            <a:r>
              <a:rPr lang="el-GR" dirty="0" smtClean="0"/>
              <a:t>Ρύθμιση παροχής ηλεκτρικού ρεύματος</a:t>
            </a:r>
          </a:p>
          <a:p>
            <a:pPr lvl="1" algn="just"/>
            <a:r>
              <a:rPr lang="el-GR" dirty="0" smtClean="0"/>
              <a:t>Χρήση προηγμένων τεχνικών για βελτίωση ποιότητας σημάτων</a:t>
            </a:r>
          </a:p>
          <a:p>
            <a:pPr lvl="1" algn="just"/>
            <a:r>
              <a:rPr lang="el-GR" dirty="0" smtClean="0"/>
              <a:t>Μέγιστη ανοχή σε ηλεκτροστατικές φορτίσεις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064"/>
            <a:ext cx="3528392" cy="26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PCI Express (1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algn="just"/>
            <a:r>
              <a:rPr lang="en-US" dirty="0" smtClean="0"/>
              <a:t>PCI Express: </a:t>
            </a:r>
            <a:r>
              <a:rPr lang="en-US" dirty="0"/>
              <a:t>Peripheral Component Interconnect </a:t>
            </a:r>
            <a:r>
              <a:rPr lang="en-US" dirty="0" smtClean="0"/>
              <a:t>Express</a:t>
            </a:r>
          </a:p>
          <a:p>
            <a:pPr algn="just"/>
            <a:r>
              <a:rPr lang="el-GR" dirty="0" smtClean="0"/>
              <a:t>Παρουσιάστηκε το 2004 από την </a:t>
            </a:r>
            <a:r>
              <a:rPr lang="en-US" dirty="0" smtClean="0"/>
              <a:t>Intel</a:t>
            </a:r>
          </a:p>
          <a:p>
            <a:pPr algn="just"/>
            <a:endParaRPr lang="en-US" sz="1200" dirty="0" smtClean="0"/>
          </a:p>
          <a:p>
            <a:pPr algn="just"/>
            <a:r>
              <a:rPr lang="el-GR" dirty="0" smtClean="0"/>
              <a:t>Προβλέπει 4 παραλλαγές (διαφέρει ο αριθμός διαδρομών)</a:t>
            </a:r>
            <a:r>
              <a:rPr lang="en-US" dirty="0" smtClean="0"/>
              <a:t>:</a:t>
            </a:r>
            <a:endParaRPr lang="el-GR" dirty="0" smtClean="0"/>
          </a:p>
          <a:p>
            <a:pPr lvl="1" algn="just"/>
            <a:r>
              <a:rPr lang="en-US" dirty="0" smtClean="0"/>
              <a:t>x16</a:t>
            </a:r>
            <a:r>
              <a:rPr lang="el-GR" dirty="0" smtClean="0"/>
              <a:t> (3200 </a:t>
            </a:r>
            <a:r>
              <a:rPr lang="en-US" dirty="0" smtClean="0"/>
              <a:t>Mbytes/sec </a:t>
            </a:r>
            <a:r>
              <a:rPr lang="el-GR" dirty="0"/>
              <a:t>προς κάθε κατεύθυνση) </a:t>
            </a:r>
            <a:endParaRPr lang="en-US" dirty="0" smtClean="0"/>
          </a:p>
          <a:p>
            <a:pPr lvl="1" algn="just"/>
            <a:r>
              <a:rPr lang="en-US" dirty="0" smtClean="0"/>
              <a:t>x8</a:t>
            </a:r>
            <a:r>
              <a:rPr lang="el-GR" dirty="0" smtClean="0"/>
              <a:t> (1600 </a:t>
            </a:r>
            <a:r>
              <a:rPr lang="en-US" dirty="0" smtClean="0"/>
              <a:t>Mbytes/sec </a:t>
            </a:r>
            <a:r>
              <a:rPr lang="el-GR" dirty="0"/>
              <a:t>προς κάθε κατεύθυνση</a:t>
            </a:r>
            <a:r>
              <a:rPr lang="el-GR" dirty="0" smtClean="0"/>
              <a:t>) </a:t>
            </a:r>
            <a:endParaRPr lang="en-US" dirty="0" smtClean="0"/>
          </a:p>
          <a:p>
            <a:pPr lvl="1" algn="just"/>
            <a:r>
              <a:rPr lang="en-US" dirty="0" smtClean="0"/>
              <a:t>x4</a:t>
            </a:r>
            <a:r>
              <a:rPr lang="el-GR" dirty="0" smtClean="0"/>
              <a:t> (800 </a:t>
            </a:r>
            <a:r>
              <a:rPr lang="en-US" dirty="0" smtClean="0"/>
              <a:t>Mbytes/sec </a:t>
            </a:r>
            <a:r>
              <a:rPr lang="el-GR" dirty="0"/>
              <a:t>προς κάθε κατεύθυνση</a:t>
            </a:r>
            <a:r>
              <a:rPr lang="el-GR" dirty="0" smtClean="0"/>
              <a:t>)</a:t>
            </a:r>
            <a:endParaRPr lang="en-US" dirty="0" smtClean="0"/>
          </a:p>
          <a:p>
            <a:pPr lvl="1" algn="just"/>
            <a:r>
              <a:rPr lang="en-US" dirty="0" smtClean="0"/>
              <a:t>x1</a:t>
            </a:r>
            <a:r>
              <a:rPr lang="el-GR" dirty="0" smtClean="0"/>
              <a:t> (200 </a:t>
            </a:r>
            <a:r>
              <a:rPr lang="en-US" dirty="0" smtClean="0"/>
              <a:t>Mbytes/sec </a:t>
            </a:r>
            <a:r>
              <a:rPr lang="el-GR" dirty="0"/>
              <a:t>προς κάθε κατεύθυνση</a:t>
            </a:r>
            <a:r>
              <a:rPr lang="el-GR" dirty="0" smtClean="0"/>
              <a:t>)</a:t>
            </a:r>
            <a:endParaRPr lang="en-US" dirty="0" smtClean="0"/>
          </a:p>
          <a:p>
            <a:pPr lvl="1" algn="just"/>
            <a:endParaRPr lang="el-GR" sz="1200" dirty="0" smtClean="0"/>
          </a:p>
          <a:p>
            <a:pPr algn="just"/>
            <a:r>
              <a:rPr lang="el-GR" dirty="0" smtClean="0"/>
              <a:t>Κάθε διαδρομή εκτελεί αμφικατευθυνόμενες μεταφορές (ταχύτητα: 200</a:t>
            </a:r>
            <a:r>
              <a:rPr lang="en-US" dirty="0" smtClean="0"/>
              <a:t> Mbytes/sec </a:t>
            </a:r>
            <a:r>
              <a:rPr lang="el-GR" dirty="0" smtClean="0"/>
              <a:t>προς κάθε κατεύθυνση)</a:t>
            </a:r>
          </a:p>
          <a:p>
            <a:pPr algn="just"/>
            <a:r>
              <a:rPr lang="el-GR" dirty="0" smtClean="0"/>
              <a:t>Το εύρος ζώνης παρέχεται σε κάθε συσκευή ξεχωριστά (αντίθετα με το απλό </a:t>
            </a:r>
            <a:r>
              <a:rPr lang="en-US" dirty="0" smtClean="0"/>
              <a:t>PCI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1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ΙΣΤΟΡΙΚΗ ΑΝΑΔΡΟΜΗ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744416" cy="33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294344" cy="252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145" y="5333069"/>
            <a:ext cx="3443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smtClean="0"/>
              <a:t>Υπολογιστής Αντικυθήρων</a:t>
            </a:r>
          </a:p>
          <a:p>
            <a:pPr algn="ctr"/>
            <a:r>
              <a:rPr lang="el-GR" sz="2000" dirty="0" smtClean="0"/>
              <a:t>100 </a:t>
            </a:r>
            <a:r>
              <a:rPr lang="el-GR" sz="2000" dirty="0" err="1" smtClean="0"/>
              <a:t>π.Χ.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25383" y="5245642"/>
            <a:ext cx="3443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smtClean="0"/>
              <a:t>1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</a:t>
            </a:r>
            <a:r>
              <a:rPr lang="el-GR" sz="2000" dirty="0" err="1" smtClean="0"/>
              <a:t>πολυλειτουργική</a:t>
            </a:r>
            <a:r>
              <a:rPr lang="el-GR" sz="2000" dirty="0" smtClean="0"/>
              <a:t>  κάρτα </a:t>
            </a:r>
          </a:p>
          <a:p>
            <a:pPr algn="ctr"/>
            <a:r>
              <a:rPr lang="el-GR" sz="2000" dirty="0" smtClean="0"/>
              <a:t>συλλογής δεδομένων, 1976</a:t>
            </a:r>
          </a:p>
        </p:txBody>
      </p:sp>
    </p:spTree>
    <p:extLst>
      <p:ext uri="{BB962C8B-B14F-4D97-AF65-F5344CB8AC3E}">
        <p14:creationId xmlns:p14="http://schemas.microsoft.com/office/powerpoint/2010/main" val="4252149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PCI Express (</a:t>
            </a:r>
            <a:r>
              <a:rPr lang="en-US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r>
              <a:rPr lang="el-GR" dirty="0" smtClean="0"/>
              <a:t>Συμβατότητα με το </a:t>
            </a:r>
            <a:r>
              <a:rPr lang="en-US" dirty="0" smtClean="0"/>
              <a:t>PCI – </a:t>
            </a:r>
            <a:r>
              <a:rPr lang="el-GR" dirty="0" smtClean="0"/>
              <a:t>Δε χρειάζονται μετατροπές σε:</a:t>
            </a:r>
            <a:endParaRPr lang="en-US" dirty="0" smtClean="0"/>
          </a:p>
          <a:p>
            <a:pPr lvl="1"/>
            <a:r>
              <a:rPr lang="el-GR" dirty="0" smtClean="0"/>
              <a:t>Λειτουργικό σύστημα</a:t>
            </a:r>
          </a:p>
          <a:p>
            <a:pPr lvl="1"/>
            <a:r>
              <a:rPr lang="el-GR" dirty="0" smtClean="0"/>
              <a:t>Οδηγούς</a:t>
            </a:r>
          </a:p>
          <a:p>
            <a:pPr lvl="1"/>
            <a:r>
              <a:rPr lang="el-GR" dirty="0" smtClean="0"/>
              <a:t>Λογισμικά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l-GR" dirty="0" smtClean="0"/>
              <a:t>Πλεονεκτήματα </a:t>
            </a:r>
            <a:r>
              <a:rPr lang="en-US" dirty="0" smtClean="0"/>
              <a:t>PCI Express</a:t>
            </a:r>
          </a:p>
          <a:p>
            <a:pPr lvl="1"/>
            <a:r>
              <a:rPr lang="el-GR" dirty="0" smtClean="0"/>
              <a:t>Υψηλή </a:t>
            </a:r>
            <a:r>
              <a:rPr lang="el-GR" dirty="0"/>
              <a:t>απόδοση – σχετίζεται κυρίως με το εύρος </a:t>
            </a:r>
            <a:r>
              <a:rPr lang="el-GR" dirty="0" smtClean="0"/>
              <a:t>ζώνης</a:t>
            </a:r>
            <a:endParaRPr lang="el-GR" dirty="0"/>
          </a:p>
          <a:p>
            <a:pPr lvl="1"/>
            <a:r>
              <a:rPr lang="el-GR" dirty="0" smtClean="0"/>
              <a:t>Απλοποίηση </a:t>
            </a:r>
            <a:r>
              <a:rPr lang="el-GR" dirty="0"/>
              <a:t>λειτουργιών </a:t>
            </a:r>
            <a:r>
              <a:rPr lang="el-GR" dirty="0" smtClean="0"/>
              <a:t>εισόδου-εξόδου</a:t>
            </a:r>
            <a:endParaRPr lang="el-GR" dirty="0"/>
          </a:p>
          <a:p>
            <a:pPr lvl="1"/>
            <a:r>
              <a:rPr lang="el-GR" dirty="0" smtClean="0"/>
              <a:t>Αρχιτεκτονική </a:t>
            </a:r>
            <a:r>
              <a:rPr lang="el-GR" dirty="0"/>
              <a:t>ορισμένη σε </a:t>
            </a:r>
            <a:r>
              <a:rPr lang="el-GR" dirty="0" smtClean="0"/>
              <a:t>επίπεδα</a:t>
            </a:r>
            <a:endParaRPr lang="el-GR" dirty="0"/>
          </a:p>
          <a:p>
            <a:pPr lvl="1"/>
            <a:r>
              <a:rPr lang="el-GR" dirty="0" smtClean="0"/>
              <a:t>Ευκολία </a:t>
            </a:r>
            <a:r>
              <a:rPr lang="el-GR" dirty="0"/>
              <a:t>στη </a:t>
            </a:r>
            <a:r>
              <a:rPr lang="el-GR" dirty="0" smtClean="0"/>
              <a:t>χρήση</a:t>
            </a:r>
            <a:r>
              <a:rPr lang="en-US" dirty="0"/>
              <a:t>:</a:t>
            </a:r>
            <a:endParaRPr lang="en-US" dirty="0" smtClean="0"/>
          </a:p>
          <a:p>
            <a:pPr lvl="2"/>
            <a:r>
              <a:rPr lang="el-GR" dirty="0"/>
              <a:t>Τ</a:t>
            </a:r>
            <a:r>
              <a:rPr lang="el-GR" dirty="0" smtClean="0"/>
              <a:t>οποθέτηση </a:t>
            </a:r>
            <a:r>
              <a:rPr lang="el-GR" dirty="0"/>
              <a:t>εν λειτουργία (hot-plug) </a:t>
            </a:r>
            <a:endParaRPr lang="en-US" dirty="0"/>
          </a:p>
          <a:p>
            <a:pPr lvl="2"/>
            <a:r>
              <a:rPr lang="el-GR" dirty="0"/>
              <a:t>Α</a:t>
            </a:r>
            <a:r>
              <a:rPr lang="el-GR" dirty="0" smtClean="0"/>
              <a:t>ντικατάσταση </a:t>
            </a:r>
            <a:r>
              <a:rPr lang="el-GR" dirty="0"/>
              <a:t>εν λειτουργία (hot-swap</a:t>
            </a:r>
            <a:r>
              <a:rPr lang="el-GR" dirty="0" smtClean="0"/>
              <a:t>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2987824" cy="20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PXI </a:t>
            </a:r>
            <a:r>
              <a:rPr lang="en-US" dirty="0" smtClean="0"/>
              <a:t>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/>
          <a:lstStyle/>
          <a:p>
            <a:pPr algn="just"/>
            <a:r>
              <a:rPr lang="en-US" dirty="0" smtClean="0"/>
              <a:t>PXI: PCI eXtensions for Instrumentation</a:t>
            </a:r>
          </a:p>
          <a:p>
            <a:pPr algn="just"/>
            <a:r>
              <a:rPr lang="el-GR" dirty="0" smtClean="0"/>
              <a:t>Αναπτύχθηκε από τη </a:t>
            </a:r>
            <a:r>
              <a:rPr lang="en-US" dirty="0" smtClean="0"/>
              <a:t>National Instruments </a:t>
            </a:r>
            <a:r>
              <a:rPr lang="el-GR" dirty="0" smtClean="0"/>
              <a:t>το 1997</a:t>
            </a:r>
          </a:p>
          <a:p>
            <a:pPr algn="just"/>
            <a:r>
              <a:rPr lang="el-GR" dirty="0" smtClean="0"/>
              <a:t>Βασίζεται στο δίαυλο </a:t>
            </a:r>
            <a:r>
              <a:rPr lang="en-US" dirty="0" smtClean="0"/>
              <a:t>PCI</a:t>
            </a:r>
            <a:endParaRPr lang="el-GR" dirty="0"/>
          </a:p>
          <a:p>
            <a:pPr lvl="1" algn="just"/>
            <a:r>
              <a:rPr lang="el-GR" dirty="0"/>
              <a:t>Ί</a:t>
            </a:r>
            <a:r>
              <a:rPr lang="el-GR" dirty="0" smtClean="0"/>
              <a:t>δια ηλεκτρικά χαρακτηριστικά και διαστάσεις</a:t>
            </a:r>
          </a:p>
          <a:p>
            <a:pPr lvl="1" algn="just"/>
            <a:r>
              <a:rPr lang="el-GR" dirty="0" smtClean="0"/>
              <a:t>Υποστήριξη </a:t>
            </a:r>
            <a:r>
              <a:rPr lang="en-US" dirty="0" smtClean="0"/>
              <a:t>Plug-And-Play</a:t>
            </a:r>
          </a:p>
          <a:p>
            <a:pPr lvl="1" algn="just"/>
            <a:r>
              <a:rPr lang="el-GR" dirty="0" smtClean="0"/>
              <a:t>Διαχείριση διαύλου</a:t>
            </a:r>
          </a:p>
          <a:p>
            <a:pPr algn="just"/>
            <a:r>
              <a:rPr lang="el-GR" dirty="0" smtClean="0"/>
              <a:t>Προσθέτει:</a:t>
            </a:r>
          </a:p>
          <a:p>
            <a:pPr lvl="1" algn="just"/>
            <a:r>
              <a:rPr lang="el-GR" dirty="0" smtClean="0"/>
              <a:t>Μηχανικές και ηλεκτρικές ιδιότητες</a:t>
            </a:r>
          </a:p>
          <a:p>
            <a:pPr lvl="1" algn="just"/>
            <a:r>
              <a:rPr lang="el-GR" dirty="0" smtClean="0"/>
              <a:t>Ιδιότητες λογισμικού για τις ανάγκες συστημάτων ελέγχου και συλλογής δεδομένων</a:t>
            </a:r>
          </a:p>
          <a:p>
            <a:pPr algn="just"/>
            <a:r>
              <a:rPr lang="el-GR" dirty="0" smtClean="0"/>
              <a:t>Χαρακτηριστικά:</a:t>
            </a:r>
          </a:p>
          <a:p>
            <a:pPr lvl="1" algn="just"/>
            <a:r>
              <a:rPr lang="el-GR" dirty="0" smtClean="0"/>
              <a:t>Εύρος 32</a:t>
            </a:r>
            <a:r>
              <a:rPr lang="en-US" dirty="0" smtClean="0"/>
              <a:t> </a:t>
            </a:r>
            <a:r>
              <a:rPr lang="el-GR" dirty="0" smtClean="0"/>
              <a:t>ή 64 </a:t>
            </a:r>
            <a:r>
              <a:rPr lang="en-US" dirty="0" smtClean="0"/>
              <a:t>bit</a:t>
            </a:r>
          </a:p>
          <a:p>
            <a:pPr lvl="1" algn="just"/>
            <a:r>
              <a:rPr lang="el-GR" dirty="0" smtClean="0"/>
              <a:t>Ρυθμός μεταγωγής 132 </a:t>
            </a:r>
            <a:r>
              <a:rPr lang="en-US" dirty="0" smtClean="0"/>
              <a:t>Mbytes/sec (32 bit) </a:t>
            </a:r>
            <a:r>
              <a:rPr lang="el-GR" dirty="0" smtClean="0"/>
              <a:t>ή </a:t>
            </a:r>
            <a:r>
              <a:rPr lang="en-US" dirty="0" smtClean="0"/>
              <a:t>264 Mbytes/sec (64 bit)</a:t>
            </a:r>
          </a:p>
          <a:p>
            <a:pPr lvl="1" algn="just"/>
            <a:r>
              <a:rPr lang="el-GR" dirty="0" smtClean="0"/>
              <a:t>Συχνότητα λειτουργίας 33 </a:t>
            </a:r>
            <a:r>
              <a:rPr lang="en-US" dirty="0" smtClean="0"/>
              <a:t>MHz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30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PXI </a:t>
            </a:r>
            <a:r>
              <a:rPr lang="en-US" dirty="0" smtClean="0"/>
              <a:t>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Έχει χρησιμοποιηθεί ευρέως σε</a:t>
            </a:r>
            <a:r>
              <a:rPr lang="el-GR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Κυκλοφορούν </a:t>
            </a:r>
            <a:r>
              <a:rPr lang="el-GR" dirty="0" smtClean="0"/>
              <a:t>πάνω από 1150 προϊόντα </a:t>
            </a:r>
            <a:r>
              <a:rPr lang="en-US" dirty="0" smtClean="0"/>
              <a:t>PXI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852936"/>
            <a:ext cx="6290255" cy="3489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5295" y="3969454"/>
            <a:ext cx="1470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Calibri" panose="020F0502020204030204" pitchFamily="34" charset="0"/>
              </a:rPr>
              <a:t>Μεταβολή δαπάνης </a:t>
            </a:r>
            <a:r>
              <a:rPr lang="el-GR" dirty="0" smtClean="0">
                <a:latin typeface="Calibri" panose="020F0502020204030204" pitchFamily="34" charset="0"/>
              </a:rPr>
              <a:t>για κάρτες </a:t>
            </a:r>
            <a:r>
              <a:rPr lang="en-US" dirty="0" smtClean="0">
                <a:latin typeface="Calibri" panose="020F0502020204030204" pitchFamily="34" charset="0"/>
              </a:rPr>
              <a:t>PXI</a:t>
            </a:r>
            <a:endParaRPr lang="el-GR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09051"/>
              </p:ext>
            </p:extLst>
          </p:nvPr>
        </p:nvGraphicFramePr>
        <p:xfrm>
          <a:off x="680931" y="1509066"/>
          <a:ext cx="7782137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9"/>
                <a:gridCol w="3312368"/>
              </a:tblGrid>
              <a:tr h="103428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Στρατιωτικές εφαρμογές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Ηλεκτρονικά είδη ευρείας κατανάλωσης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Συστήματα πραγματικού χρόνου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Αεροδιαστημικές εφαρμογές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Συστήματα επικοινωνιών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Βιομηχανικές εφαρμογές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l-G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2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PXI Express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algn="just">
              <a:spcBef>
                <a:spcPts val="300"/>
              </a:spcBef>
            </a:pPr>
            <a:r>
              <a:rPr lang="en-US" dirty="0" smtClean="0"/>
              <a:t>PXI Express: </a:t>
            </a:r>
            <a:r>
              <a:rPr lang="en-US" dirty="0"/>
              <a:t>PCI eXtensions for </a:t>
            </a:r>
            <a:r>
              <a:rPr lang="en-US" dirty="0" smtClean="0"/>
              <a:t>Instrumentation Express</a:t>
            </a:r>
          </a:p>
          <a:p>
            <a:pPr algn="just">
              <a:spcBef>
                <a:spcPts val="300"/>
              </a:spcBef>
            </a:pPr>
            <a:r>
              <a:rPr lang="el-GR" dirty="0" smtClean="0"/>
              <a:t>Αναπτύχθηκε από το </a:t>
            </a:r>
            <a:r>
              <a:rPr lang="en-US" dirty="0" smtClean="0"/>
              <a:t>PCI Industrial Manufactures Group </a:t>
            </a:r>
            <a:r>
              <a:rPr lang="el-GR" dirty="0" smtClean="0"/>
              <a:t>και την </a:t>
            </a:r>
            <a:r>
              <a:rPr lang="en-US" dirty="0" smtClean="0"/>
              <a:t>PXI Systems Alliance</a:t>
            </a:r>
            <a:r>
              <a:rPr lang="el-GR" dirty="0" smtClean="0"/>
              <a:t> το 2005</a:t>
            </a:r>
            <a:endParaRPr lang="en-US" dirty="0" smtClean="0"/>
          </a:p>
          <a:p>
            <a:pPr algn="just">
              <a:spcBef>
                <a:spcPts val="300"/>
              </a:spcBef>
            </a:pPr>
            <a:r>
              <a:rPr lang="el-GR" dirty="0" smtClean="0"/>
              <a:t>Στόχοι:</a:t>
            </a:r>
          </a:p>
          <a:p>
            <a:pPr lvl="1" algn="just">
              <a:spcBef>
                <a:spcPts val="300"/>
              </a:spcBef>
            </a:pPr>
            <a:r>
              <a:rPr lang="el-GR" dirty="0" smtClean="0"/>
              <a:t>Αύξηση του ρυθμού μεταγωγής εως 6 </a:t>
            </a:r>
            <a:r>
              <a:rPr lang="en-US" dirty="0" smtClean="0"/>
              <a:t>GB/sec (45</a:t>
            </a:r>
            <a:r>
              <a:rPr lang="el-GR" dirty="0"/>
              <a:t> </a:t>
            </a:r>
            <a:r>
              <a:rPr lang="el-GR" dirty="0" smtClean="0"/>
              <a:t>φορές πιο γρήγορο από το </a:t>
            </a:r>
            <a:r>
              <a:rPr lang="en-US" dirty="0" smtClean="0"/>
              <a:t>PXI)</a:t>
            </a:r>
            <a:endParaRPr lang="el-GR" dirty="0" smtClean="0"/>
          </a:p>
          <a:p>
            <a:pPr lvl="1" algn="just">
              <a:spcBef>
                <a:spcPts val="300"/>
              </a:spcBef>
            </a:pPr>
            <a:r>
              <a:rPr lang="el-GR" dirty="0" smtClean="0"/>
              <a:t>Διατήρηση της συμβατότητας με τα υπάρχοντα προϊόντα</a:t>
            </a:r>
          </a:p>
          <a:p>
            <a:pPr lvl="1" algn="just">
              <a:spcBef>
                <a:spcPts val="300"/>
              </a:spcBef>
            </a:pPr>
            <a:r>
              <a:rPr lang="el-GR" dirty="0" smtClean="0"/>
              <a:t>Βελτίωση χαρακτηριστικών συγχρονισμού</a:t>
            </a:r>
          </a:p>
          <a:p>
            <a:pPr algn="just">
              <a:spcBef>
                <a:spcPts val="300"/>
              </a:spcBef>
            </a:pPr>
            <a:r>
              <a:rPr lang="el-GR" dirty="0" smtClean="0"/>
              <a:t>Χρήση:</a:t>
            </a:r>
          </a:p>
          <a:p>
            <a:pPr lvl="1" algn="just">
              <a:spcBef>
                <a:spcPts val="300"/>
              </a:spcBef>
            </a:pPr>
            <a:r>
              <a:rPr lang="el-GR" dirty="0" smtClean="0"/>
              <a:t>Στρατιωτικές </a:t>
            </a:r>
            <a:r>
              <a:rPr lang="el-GR" dirty="0"/>
              <a:t>και αεροδιαστημικές </a:t>
            </a:r>
            <a:r>
              <a:rPr lang="el-GR" dirty="0" smtClean="0"/>
              <a:t>εφαρμογές</a:t>
            </a:r>
          </a:p>
          <a:p>
            <a:pPr lvl="1" algn="just">
              <a:spcBef>
                <a:spcPts val="300"/>
              </a:spcBef>
            </a:pPr>
            <a:r>
              <a:rPr lang="el-GR" dirty="0" smtClean="0"/>
              <a:t>Παραγωγή </a:t>
            </a:r>
            <a:r>
              <a:rPr lang="el-GR" dirty="0"/>
              <a:t>και συλλογή σημάτων υψηλής συχνότητας για δοκιμές συστημάτων </a:t>
            </a:r>
            <a:r>
              <a:rPr lang="el-GR" dirty="0" smtClean="0"/>
              <a:t>επικοινωνιών</a:t>
            </a:r>
          </a:p>
          <a:p>
            <a:pPr lvl="1" algn="just">
              <a:spcBef>
                <a:spcPts val="300"/>
              </a:spcBef>
            </a:pPr>
            <a:r>
              <a:rPr lang="el-GR" dirty="0" smtClean="0"/>
              <a:t>Δοκιμές </a:t>
            </a:r>
            <a:r>
              <a:rPr lang="el-GR" dirty="0"/>
              <a:t>πρωτοκόλλων υψηλών ταχυτήτων (κανάλια οπτικών ινών, FireWire κ.ά.) </a:t>
            </a:r>
            <a:endParaRPr lang="el-GR" dirty="0" smtClean="0"/>
          </a:p>
          <a:p>
            <a:pPr lvl="1" algn="just">
              <a:spcBef>
                <a:spcPts val="300"/>
              </a:spcBef>
            </a:pPr>
            <a:r>
              <a:rPr lang="el-GR" dirty="0" smtClean="0"/>
              <a:t>Υψηλής </a:t>
            </a:r>
            <a:r>
              <a:rPr lang="el-GR" dirty="0"/>
              <a:t>ταχύτητας συλλογή οπτικών </a:t>
            </a:r>
            <a:r>
              <a:rPr lang="el-GR" dirty="0" smtClean="0"/>
              <a:t>δεδομένων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VMEBUS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769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VMEbus</a:t>
            </a:r>
            <a:r>
              <a:rPr lang="en-US" dirty="0"/>
              <a:t>: Versa Module Europa </a:t>
            </a:r>
            <a:r>
              <a:rPr lang="en-US" dirty="0" smtClean="0"/>
              <a:t>bus</a:t>
            </a:r>
            <a:endParaRPr lang="el-GR" dirty="0" smtClean="0"/>
          </a:p>
          <a:p>
            <a:pPr algn="just"/>
            <a:r>
              <a:rPr lang="el-GR" dirty="0" smtClean="0"/>
              <a:t>Αναπτύχθηκε από τη </a:t>
            </a:r>
            <a:r>
              <a:rPr lang="en-US" dirty="0" smtClean="0"/>
              <a:t>Motorola </a:t>
            </a:r>
            <a:r>
              <a:rPr lang="el-GR" dirty="0" smtClean="0"/>
              <a:t>το 1981 για τον επεξεργαστή 68000</a:t>
            </a:r>
          </a:p>
          <a:p>
            <a:pPr algn="just"/>
            <a:r>
              <a:rPr lang="el-GR" dirty="0" smtClean="0"/>
              <a:t>Χαρακτηριστικά:</a:t>
            </a:r>
          </a:p>
          <a:p>
            <a:pPr lvl="1" algn="just"/>
            <a:r>
              <a:rPr lang="el-GR" dirty="0" smtClean="0"/>
              <a:t>Προτυποποιήθηκε </a:t>
            </a:r>
            <a:r>
              <a:rPr lang="el-GR" dirty="0"/>
              <a:t>και χρησιμοποιήθηκε ευρέως σε ερευνητικές και βιομηχανικές αλλά και πολλές άλλες </a:t>
            </a:r>
            <a:r>
              <a:rPr lang="el-GR" dirty="0" smtClean="0"/>
              <a:t>εφαρμογές</a:t>
            </a:r>
          </a:p>
          <a:p>
            <a:pPr lvl="1" algn="just"/>
            <a:r>
              <a:rPr lang="el-GR" dirty="0" smtClean="0"/>
              <a:t>Χρησιμοποιείται </a:t>
            </a:r>
            <a:r>
              <a:rPr lang="el-GR" dirty="0"/>
              <a:t>σε ειδικές μητρικές κάρτες σύνδεσης (backplane) </a:t>
            </a:r>
            <a:r>
              <a:rPr lang="el-GR" dirty="0" smtClean="0"/>
              <a:t>υπολογιστών</a:t>
            </a:r>
          </a:p>
          <a:p>
            <a:pPr lvl="1" algn="just"/>
            <a:r>
              <a:rPr lang="el-GR" dirty="0" smtClean="0"/>
              <a:t>Ρυθμός </a:t>
            </a:r>
            <a:r>
              <a:rPr lang="el-GR" dirty="0"/>
              <a:t>μεταφοράς δεδομένων </a:t>
            </a:r>
            <a:r>
              <a:rPr lang="el-GR" dirty="0" smtClean="0"/>
              <a:t>40 </a:t>
            </a:r>
            <a:r>
              <a:rPr lang="el-GR" dirty="0"/>
              <a:t>MBytes/s </a:t>
            </a:r>
            <a:r>
              <a:rPr lang="el-GR" dirty="0" smtClean="0"/>
              <a:t>(μπορεί να φτάσει τα </a:t>
            </a:r>
            <a:r>
              <a:rPr lang="el-GR" dirty="0"/>
              <a:t>320 MBytes/sec</a:t>
            </a:r>
            <a:r>
              <a:rPr lang="el-GR" dirty="0" smtClean="0"/>
              <a:t>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17818"/>
            <a:ext cx="3676882" cy="22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Δίαυλος </a:t>
            </a:r>
            <a:r>
              <a:rPr lang="en-US" dirty="0" smtClean="0"/>
              <a:t>VXIBUS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VXIbus</a:t>
            </a:r>
            <a:r>
              <a:rPr lang="en-US" dirty="0"/>
              <a:t> : VME eXtensions for Instrumentation </a:t>
            </a:r>
            <a:r>
              <a:rPr lang="en-US" dirty="0" smtClean="0"/>
              <a:t>bus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Αναπτύχθηκε </a:t>
            </a:r>
            <a:r>
              <a:rPr lang="el-GR" dirty="0"/>
              <a:t>το 1987 από το </a:t>
            </a:r>
            <a:r>
              <a:rPr lang="en-US" dirty="0" err="1"/>
              <a:t>VXIbus</a:t>
            </a:r>
            <a:r>
              <a:rPr lang="en-US" dirty="0"/>
              <a:t> </a:t>
            </a:r>
            <a:r>
              <a:rPr lang="en-US" dirty="0" smtClean="0"/>
              <a:t>Consortium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Στόχοι:</a:t>
            </a:r>
          </a:p>
          <a:p>
            <a:pPr lvl="1" algn="just"/>
            <a:r>
              <a:rPr lang="el-GR" dirty="0" smtClean="0"/>
              <a:t>Ικανοποίηση </a:t>
            </a:r>
            <a:r>
              <a:rPr lang="el-GR" dirty="0"/>
              <a:t>αναγκών για φορητές </a:t>
            </a:r>
            <a:r>
              <a:rPr lang="el-GR" dirty="0" smtClean="0"/>
              <a:t>εφαρμογές</a:t>
            </a:r>
          </a:p>
          <a:p>
            <a:pPr lvl="1" algn="just"/>
            <a:r>
              <a:rPr lang="el-GR" dirty="0" smtClean="0"/>
              <a:t>Παροχή </a:t>
            </a:r>
            <a:r>
              <a:rPr lang="el-GR" dirty="0"/>
              <a:t>τυποποιημένης ανοικτής </a:t>
            </a:r>
            <a:r>
              <a:rPr lang="el-GR" dirty="0" smtClean="0"/>
              <a:t>αρχιτεκτονικής</a:t>
            </a:r>
          </a:p>
          <a:p>
            <a:pPr lvl="1" algn="just"/>
            <a:r>
              <a:rPr lang="el-GR" dirty="0" smtClean="0"/>
              <a:t>Δυνατότητα </a:t>
            </a:r>
            <a:r>
              <a:rPr lang="el-GR" dirty="0"/>
              <a:t>τα όργανα διαφορετικών κατασκευαστικών οίκων να λειτουργούν στον ίδιο κεντρικό υπολογιστή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64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Συνδεσιμότητα περιφερειακών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Το υλικό </a:t>
            </a:r>
            <a:r>
              <a:rPr lang="el-GR" dirty="0"/>
              <a:t>συλλογής δεδομένων </a:t>
            </a:r>
            <a:r>
              <a:rPr lang="el-GR" dirty="0" smtClean="0"/>
              <a:t>διαθέτει </a:t>
            </a:r>
            <a:r>
              <a:rPr lang="el-GR" dirty="0"/>
              <a:t>συνήθως διεπαφή </a:t>
            </a:r>
            <a:r>
              <a:rPr lang="el-GR" dirty="0" smtClean="0"/>
              <a:t>σύνδεσης με ηλεκτρονικό υπολογιστή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Συνήθεις θύρες:</a:t>
            </a:r>
          </a:p>
          <a:p>
            <a:pPr lvl="1" algn="just"/>
            <a:r>
              <a:rPr lang="el-GR" dirty="0" smtClean="0"/>
              <a:t>σειριακές </a:t>
            </a:r>
            <a:r>
              <a:rPr lang="el-GR" dirty="0"/>
              <a:t>θύρες </a:t>
            </a:r>
            <a:r>
              <a:rPr lang="en-GB" dirty="0"/>
              <a:t>RS-232</a:t>
            </a:r>
          </a:p>
          <a:p>
            <a:pPr lvl="1" algn="just"/>
            <a:r>
              <a:rPr lang="el-GR" dirty="0"/>
              <a:t>σειριακές θύρες </a:t>
            </a:r>
            <a:r>
              <a:rPr lang="en-GB" dirty="0"/>
              <a:t>RS-422</a:t>
            </a:r>
          </a:p>
          <a:p>
            <a:pPr lvl="1" algn="just"/>
            <a:r>
              <a:rPr lang="el-GR" dirty="0"/>
              <a:t>σειριακές θύρες </a:t>
            </a:r>
            <a:r>
              <a:rPr lang="en-GB" dirty="0" smtClean="0"/>
              <a:t>RS-485</a:t>
            </a:r>
          </a:p>
          <a:p>
            <a:pPr lvl="1" algn="just"/>
            <a:r>
              <a:rPr lang="el-GR" dirty="0"/>
              <a:t>παράλληλες </a:t>
            </a:r>
            <a:r>
              <a:rPr lang="el-GR" dirty="0" smtClean="0"/>
              <a:t>θύρες</a:t>
            </a:r>
            <a:endParaRPr lang="en-GB" dirty="0"/>
          </a:p>
          <a:p>
            <a:pPr lvl="1" algn="just"/>
            <a:r>
              <a:rPr lang="el-GR" dirty="0"/>
              <a:t>θύρες </a:t>
            </a:r>
            <a:r>
              <a:rPr lang="en-GB" dirty="0" smtClean="0"/>
              <a:t>IEEE-488</a:t>
            </a:r>
            <a:r>
              <a:rPr lang="el-GR" dirty="0" smtClean="0"/>
              <a:t> (</a:t>
            </a:r>
            <a:r>
              <a:rPr lang="en-US" dirty="0" smtClean="0"/>
              <a:t>GPIB</a:t>
            </a:r>
            <a:r>
              <a:rPr lang="el-GR" dirty="0" smtClean="0"/>
              <a:t>)</a:t>
            </a:r>
            <a:endParaRPr lang="en-GB" dirty="0"/>
          </a:p>
          <a:p>
            <a:pPr lvl="1" algn="just"/>
            <a:r>
              <a:rPr lang="el-GR" dirty="0"/>
              <a:t>θύρες </a:t>
            </a:r>
            <a:r>
              <a:rPr lang="en-GB" dirty="0"/>
              <a:t>USB (Universal Serial Bus)</a:t>
            </a:r>
          </a:p>
          <a:p>
            <a:pPr lvl="1" algn="just"/>
            <a:r>
              <a:rPr lang="el-GR" dirty="0"/>
              <a:t>θύρες </a:t>
            </a:r>
            <a:r>
              <a:rPr lang="en-GB" dirty="0"/>
              <a:t>IEEE-1394 FireWire</a:t>
            </a:r>
          </a:p>
          <a:p>
            <a:pPr lvl="1" algn="just"/>
            <a:r>
              <a:rPr lang="el-GR" dirty="0"/>
              <a:t>θύρες </a:t>
            </a:r>
            <a:r>
              <a:rPr lang="en-GB" dirty="0"/>
              <a:t>Ethernet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11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Σειριακές θύρες RS-232 </a:t>
            </a:r>
            <a:r>
              <a:rPr lang="el-GR" dirty="0" smtClean="0"/>
              <a:t>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62506"/>
            <a:ext cx="8496944" cy="5805264"/>
          </a:xfrm>
        </p:spPr>
        <p:txBody>
          <a:bodyPr/>
          <a:lstStyle/>
          <a:p>
            <a:pPr algn="just"/>
            <a:r>
              <a:rPr lang="el-GR" dirty="0" smtClean="0"/>
              <a:t>Το </a:t>
            </a:r>
            <a:r>
              <a:rPr lang="en-US" dirty="0" smtClean="0"/>
              <a:t>RS-232 </a:t>
            </a:r>
            <a:r>
              <a:rPr lang="el-GR" dirty="0" smtClean="0"/>
              <a:t>προτάθηκε το 1962 από την </a:t>
            </a:r>
            <a:r>
              <a:rPr lang="el-GR" dirty="0"/>
              <a:t>EIA (</a:t>
            </a:r>
            <a:r>
              <a:rPr lang="en-US" dirty="0"/>
              <a:t>Electronic Industries Association</a:t>
            </a:r>
            <a:r>
              <a:rPr lang="el-GR" dirty="0" smtClean="0"/>
              <a:t>)</a:t>
            </a:r>
          </a:p>
          <a:p>
            <a:pPr algn="just"/>
            <a:r>
              <a:rPr lang="el-GR" dirty="0" smtClean="0"/>
              <a:t>Ορίστ</a:t>
            </a:r>
            <a:r>
              <a:rPr lang="el-GR" dirty="0"/>
              <a:t>η</a:t>
            </a:r>
            <a:r>
              <a:rPr lang="el-GR" dirty="0" smtClean="0"/>
              <a:t>κε αρχικά για:</a:t>
            </a:r>
          </a:p>
          <a:p>
            <a:pPr lvl="1" algn="just"/>
            <a:r>
              <a:rPr lang="el-GR" dirty="0" smtClean="0"/>
              <a:t>Μεταδόσεις </a:t>
            </a:r>
            <a:r>
              <a:rPr lang="el-GR" dirty="0"/>
              <a:t>δεδομένων μεταξύ μιας συσκευής-οδηγού και ενός μοναδικού </a:t>
            </a:r>
            <a:r>
              <a:rPr lang="el-GR" dirty="0" smtClean="0"/>
              <a:t>δέκτη</a:t>
            </a:r>
          </a:p>
          <a:p>
            <a:pPr lvl="1" algn="just"/>
            <a:r>
              <a:rPr lang="el-GR" dirty="0" smtClean="0"/>
              <a:t>Αποστάσεις </a:t>
            </a:r>
            <a:r>
              <a:rPr lang="el-GR" dirty="0"/>
              <a:t>μέχρι 15 </a:t>
            </a:r>
            <a:r>
              <a:rPr lang="el-GR" dirty="0" smtClean="0"/>
              <a:t>μέτρα</a:t>
            </a:r>
          </a:p>
          <a:p>
            <a:pPr lvl="1" algn="just"/>
            <a:r>
              <a:rPr lang="el-GR" dirty="0" smtClean="0"/>
              <a:t>Ταχύτητα </a:t>
            </a:r>
            <a:r>
              <a:rPr lang="el-GR" dirty="0"/>
              <a:t>έως 19.200 </a:t>
            </a:r>
            <a:r>
              <a:rPr lang="el-GR" dirty="0" smtClean="0"/>
              <a:t>bi</a:t>
            </a:r>
            <a:r>
              <a:rPr lang="en-US" dirty="0" smtClean="0"/>
              <a:t>t</a:t>
            </a:r>
            <a:r>
              <a:rPr lang="el-GR" dirty="0" smtClean="0"/>
              <a:t>/</a:t>
            </a:r>
            <a:r>
              <a:rPr lang="en-US" dirty="0" smtClean="0"/>
              <a:t>sec</a:t>
            </a:r>
            <a:endParaRPr lang="el-GR" dirty="0" smtClean="0"/>
          </a:p>
          <a:p>
            <a:pPr algn="just"/>
            <a:r>
              <a:rPr lang="el-GR" dirty="0" smtClean="0"/>
              <a:t>Συνήθως χρησιμοποιείται για:</a:t>
            </a:r>
          </a:p>
          <a:p>
            <a:pPr lvl="1" algn="just"/>
            <a:r>
              <a:rPr lang="el-GR" dirty="0" smtClean="0"/>
              <a:t>Αποστάσεις </a:t>
            </a:r>
            <a:r>
              <a:rPr lang="el-GR" dirty="0"/>
              <a:t>μεγαλύτερες από 25 </a:t>
            </a:r>
            <a:r>
              <a:rPr lang="el-GR" dirty="0" smtClean="0"/>
              <a:t>μέτρα</a:t>
            </a:r>
          </a:p>
          <a:p>
            <a:pPr lvl="1" algn="just"/>
            <a:r>
              <a:rPr lang="el-GR" dirty="0" smtClean="0"/>
              <a:t>Ταχύτητες </a:t>
            </a:r>
            <a:r>
              <a:rPr lang="el-GR" dirty="0"/>
              <a:t>115–230 </a:t>
            </a:r>
            <a:r>
              <a:rPr lang="en-GB" dirty="0" err="1" smtClean="0"/>
              <a:t>kbits</a:t>
            </a:r>
            <a:r>
              <a:rPr lang="en-GB" dirty="0" smtClean="0"/>
              <a:t>/sec</a:t>
            </a:r>
            <a:endParaRPr lang="el-GR" dirty="0" smtClean="0"/>
          </a:p>
          <a:p>
            <a:pPr algn="just"/>
            <a:r>
              <a:rPr lang="el-GR" dirty="0" smtClean="0"/>
              <a:t>Η επίτευξη αυτών των τιμών </a:t>
            </a:r>
            <a:r>
              <a:rPr lang="el-GR" dirty="0"/>
              <a:t>εξαρτάται </a:t>
            </a:r>
            <a:r>
              <a:rPr lang="el-GR" dirty="0" smtClean="0"/>
              <a:t>από:</a:t>
            </a:r>
          </a:p>
          <a:p>
            <a:pPr lvl="1" algn="just"/>
            <a:r>
              <a:rPr lang="el-GR" dirty="0" smtClean="0"/>
              <a:t>Το περιβάλλον</a:t>
            </a:r>
          </a:p>
          <a:p>
            <a:pPr lvl="1" algn="just"/>
            <a:r>
              <a:rPr lang="el-GR" dirty="0" smtClean="0"/>
              <a:t>Την </a:t>
            </a:r>
            <a:r>
              <a:rPr lang="el-GR" dirty="0"/>
              <a:t>ποιότητα των καλωδίων που </a:t>
            </a:r>
            <a:r>
              <a:rPr lang="el-GR" dirty="0" smtClean="0"/>
              <a:t>χρησιμοποιούνται</a:t>
            </a:r>
          </a:p>
          <a:p>
            <a:pPr lvl="1" algn="just"/>
            <a:r>
              <a:rPr lang="el-GR" dirty="0" smtClean="0"/>
              <a:t>Μέγιστη </a:t>
            </a:r>
            <a:r>
              <a:rPr lang="el-GR" dirty="0"/>
              <a:t>ταχύτητα και </a:t>
            </a:r>
            <a:r>
              <a:rPr lang="el-GR" dirty="0" smtClean="0"/>
              <a:t>μέγιστη απόσταση: μεγέθη </a:t>
            </a:r>
            <a:r>
              <a:rPr lang="el-GR" dirty="0"/>
              <a:t>αντιστρόφως ανάλογα</a:t>
            </a:r>
          </a:p>
        </p:txBody>
      </p:sp>
    </p:spTree>
    <p:extLst>
      <p:ext uri="{BB962C8B-B14F-4D97-AF65-F5344CB8AC3E}">
        <p14:creationId xmlns:p14="http://schemas.microsoft.com/office/powerpoint/2010/main" val="25044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Σειριακές θύρες RS-232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Παραδοσιακό βύσμα: 25 ακροδέκτες (</a:t>
            </a:r>
            <a:r>
              <a:rPr lang="en-US" dirty="0"/>
              <a:t>pins</a:t>
            </a:r>
            <a:r>
              <a:rPr lang="el-GR" dirty="0" smtClean="0"/>
              <a:t>)</a:t>
            </a:r>
          </a:p>
          <a:p>
            <a:pPr algn="just"/>
            <a:endParaRPr lang="en-US" dirty="0"/>
          </a:p>
          <a:p>
            <a:pPr algn="just"/>
            <a:r>
              <a:rPr lang="el-GR" dirty="0"/>
              <a:t>Βύσμα 9 ακροδεκτών σύνηθες σε πολλά </a:t>
            </a:r>
            <a:r>
              <a:rPr lang="el-GR" dirty="0" smtClean="0"/>
              <a:t>προϊόντα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Έχει χρησιμοποιηθεί ευρέως σε:</a:t>
            </a:r>
          </a:p>
          <a:p>
            <a:pPr lvl="1" algn="just"/>
            <a:r>
              <a:rPr lang="el-GR" dirty="0"/>
              <a:t>κεντρικούς </a:t>
            </a:r>
            <a:r>
              <a:rPr lang="el-GR" dirty="0" smtClean="0"/>
              <a:t>υπολογιστές</a:t>
            </a:r>
          </a:p>
          <a:p>
            <a:pPr lvl="1" algn="just"/>
            <a:r>
              <a:rPr lang="el-GR" dirty="0" smtClean="0"/>
              <a:t>Μικροϋπολογιστές</a:t>
            </a:r>
          </a:p>
          <a:p>
            <a:pPr lvl="1" algn="just"/>
            <a:r>
              <a:rPr lang="el-GR" dirty="0" smtClean="0"/>
              <a:t>Τερματικά</a:t>
            </a:r>
          </a:p>
          <a:p>
            <a:pPr lvl="1" algn="just"/>
            <a:r>
              <a:rPr lang="el-GR" dirty="0" smtClean="0"/>
              <a:t>Εκτυπωτές</a:t>
            </a:r>
          </a:p>
          <a:p>
            <a:pPr lvl="1" algn="just"/>
            <a:r>
              <a:rPr lang="en-GB" dirty="0" smtClean="0"/>
              <a:t>M</a:t>
            </a:r>
            <a:r>
              <a:rPr lang="el-GR" dirty="0" smtClean="0"/>
              <a:t>odems</a:t>
            </a:r>
          </a:p>
          <a:p>
            <a:pPr lvl="1" algn="just"/>
            <a:r>
              <a:rPr lang="el-GR" dirty="0" smtClean="0"/>
              <a:t>άλλο </a:t>
            </a:r>
            <a:r>
              <a:rPr lang="el-GR" dirty="0"/>
              <a:t>εξοπλισμό πολύ πριν αναπτυχθούν τα PCs</a:t>
            </a:r>
          </a:p>
        </p:txBody>
      </p:sp>
    </p:spTree>
    <p:extLst>
      <p:ext uri="{BB962C8B-B14F-4D97-AF65-F5344CB8AC3E}">
        <p14:creationId xmlns:p14="http://schemas.microsoft.com/office/powerpoint/2010/main" val="40462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Σειριακές θύρες RS-422 </a:t>
            </a:r>
            <a:r>
              <a:rPr lang="el-GR" dirty="0" smtClean="0"/>
              <a:t>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Παρόμοιο </a:t>
            </a:r>
            <a:r>
              <a:rPr lang="el-GR" dirty="0"/>
              <a:t>με το </a:t>
            </a:r>
            <a:r>
              <a:rPr lang="el-GR" dirty="0" smtClean="0"/>
              <a:t>RS-232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Βασική διαφορά: χρήση </a:t>
            </a:r>
            <a:r>
              <a:rPr lang="el-GR" dirty="0"/>
              <a:t>διαφορικής μετάδοσης </a:t>
            </a:r>
            <a:r>
              <a:rPr lang="el-GR" dirty="0" smtClean="0"/>
              <a:t>στοιχείων</a:t>
            </a:r>
          </a:p>
          <a:p>
            <a:pPr lvl="1" algn="just"/>
            <a:r>
              <a:rPr lang="el-GR" dirty="0" smtClean="0"/>
              <a:t>Απαιτεί </a:t>
            </a:r>
            <a:r>
              <a:rPr lang="el-GR" dirty="0"/>
              <a:t>δύο ενεργές γραμμές για να διαβιβάσει ένα </a:t>
            </a:r>
            <a:r>
              <a:rPr lang="el-GR" dirty="0" smtClean="0"/>
              <a:t>σήμα</a:t>
            </a:r>
          </a:p>
          <a:p>
            <a:pPr lvl="1" algn="just"/>
            <a:r>
              <a:rPr lang="el-GR" dirty="0"/>
              <a:t>Π</a:t>
            </a:r>
            <a:r>
              <a:rPr lang="el-GR" dirty="0" smtClean="0"/>
              <a:t>αρέχει πολύ </a:t>
            </a:r>
            <a:r>
              <a:rPr lang="el-GR" dirty="0"/>
              <a:t>καλύτερη απόρριψη </a:t>
            </a:r>
            <a:r>
              <a:rPr lang="el-GR" dirty="0" smtClean="0"/>
              <a:t>θορύβου</a:t>
            </a:r>
          </a:p>
          <a:p>
            <a:pPr lvl="1" algn="just"/>
            <a:r>
              <a:rPr lang="el-GR" dirty="0" smtClean="0"/>
              <a:t>Υποστηρίζει υψηλότερους </a:t>
            </a:r>
            <a:r>
              <a:rPr lang="el-GR" dirty="0"/>
              <a:t>ρυθμούς </a:t>
            </a:r>
            <a:r>
              <a:rPr lang="el-GR" dirty="0" smtClean="0"/>
              <a:t>μετάδοσης</a:t>
            </a:r>
          </a:p>
          <a:p>
            <a:pPr lvl="1" algn="just"/>
            <a:r>
              <a:rPr lang="el-GR" dirty="0"/>
              <a:t>Υποστηρίζει </a:t>
            </a:r>
            <a:r>
              <a:rPr lang="el-GR" dirty="0" smtClean="0"/>
              <a:t>μεγαλύτερες αποστάσεις</a:t>
            </a:r>
          </a:p>
          <a:p>
            <a:pPr lvl="1" algn="just"/>
            <a:endParaRPr lang="el-GR" dirty="0" smtClean="0"/>
          </a:p>
          <a:p>
            <a:pPr algn="just"/>
            <a:r>
              <a:rPr lang="el-GR" dirty="0"/>
              <a:t>Επιτυγχάνονται ταχύτητες μετάδοσης δεδομένων </a:t>
            </a:r>
            <a:r>
              <a:rPr lang="el-GR" dirty="0" smtClean="0"/>
              <a:t>115 </a:t>
            </a:r>
            <a:r>
              <a:rPr lang="el-GR" dirty="0"/>
              <a:t>kbits/sec </a:t>
            </a:r>
            <a:r>
              <a:rPr lang="el-GR" dirty="0" smtClean="0"/>
              <a:t>για </a:t>
            </a:r>
            <a:r>
              <a:rPr lang="el-GR" dirty="0"/>
              <a:t>αποστάσεις μεγαλύτερες του </a:t>
            </a:r>
            <a:r>
              <a:rPr lang="el-GR" dirty="0" smtClean="0"/>
              <a:t>1 </a:t>
            </a:r>
            <a:r>
              <a:rPr lang="en-US" dirty="0" smtClean="0"/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1872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2F5897"/>
                </a:solidFill>
              </a:rPr>
              <a:t>ΙΣΤΟΡΙΚΗ </a:t>
            </a:r>
            <a:r>
              <a:rPr lang="el-GR" dirty="0" smtClean="0">
                <a:solidFill>
                  <a:srgbClr val="2F5897"/>
                </a:solidFill>
              </a:rPr>
              <a:t>ΑΝΑΔΡΟΜΗ – παράδειγμα 1</a:t>
            </a:r>
            <a:endParaRPr lang="el-GR" dirty="0"/>
          </a:p>
        </p:txBody>
      </p:sp>
      <p:pic>
        <p:nvPicPr>
          <p:cNvPr id="5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32848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2587" y="6099652"/>
            <a:ext cx="655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RTS </a:t>
            </a:r>
            <a:r>
              <a:rPr lang="el-GR" dirty="0" smtClean="0"/>
              <a:t>σύστημα </a:t>
            </a:r>
            <a:r>
              <a:rPr lang="en-US" dirty="0" smtClean="0"/>
              <a:t>ARTEMIS, </a:t>
            </a:r>
            <a:r>
              <a:rPr lang="el-GR" dirty="0" smtClean="0"/>
              <a:t>Αστεροσκοπείο Παρισιού, έτος 1989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77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Σειριακές θύρες RS-422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Μέγιστη </a:t>
            </a:r>
            <a:r>
              <a:rPr lang="el-GR" dirty="0"/>
              <a:t>ταχύτητα και μέγιστη απόσταση: μεγέθη αντιστρόφως </a:t>
            </a:r>
            <a:r>
              <a:rPr lang="el-GR" dirty="0" smtClean="0"/>
              <a:t>ανάλογα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Α</a:t>
            </a:r>
            <a:r>
              <a:rPr lang="el-GR" dirty="0" smtClean="0"/>
              <a:t>κροδέκτες</a:t>
            </a:r>
            <a:r>
              <a:rPr lang="en-US" dirty="0" smtClean="0"/>
              <a:t> </a:t>
            </a:r>
            <a:r>
              <a:rPr lang="el-GR" dirty="0" smtClean="0"/>
              <a:t>διαφορετικοί σε σχέση με το RS-232</a:t>
            </a:r>
          </a:p>
          <a:p>
            <a:pPr lvl="1" algn="just"/>
            <a:r>
              <a:rPr lang="el-GR" dirty="0" smtClean="0"/>
              <a:t>Θύρες </a:t>
            </a:r>
            <a:r>
              <a:rPr lang="el-GR" dirty="0"/>
              <a:t>και ο </a:t>
            </a:r>
            <a:r>
              <a:rPr lang="el-GR" dirty="0" smtClean="0"/>
              <a:t>εξοπλισμός μη συμβατός </a:t>
            </a:r>
          </a:p>
          <a:p>
            <a:pPr lvl="1" algn="just"/>
            <a:endParaRPr lang="el-GR" dirty="0" smtClean="0"/>
          </a:p>
          <a:p>
            <a:pPr algn="just"/>
            <a:r>
              <a:rPr lang="el-GR" dirty="0" smtClean="0"/>
              <a:t>Πλεονέκτημα σε σχέση με το </a:t>
            </a:r>
            <a:r>
              <a:rPr lang="en-US" dirty="0" smtClean="0"/>
              <a:t>RS-232:</a:t>
            </a:r>
          </a:p>
          <a:p>
            <a:pPr lvl="1" algn="just"/>
            <a:r>
              <a:rPr lang="el-GR" dirty="0" smtClean="0"/>
              <a:t>Υποστήριξη εφαρμογών, </a:t>
            </a:r>
            <a:r>
              <a:rPr lang="el-GR" dirty="0"/>
              <a:t>όπου μια συσκευή-οδηγός μπορεί να μεταδώσει δεδομένα μέχρι και σε δέκα δέκτες ταυτόχρονα</a:t>
            </a:r>
          </a:p>
        </p:txBody>
      </p:sp>
    </p:spTree>
    <p:extLst>
      <p:ext uri="{BB962C8B-B14F-4D97-AF65-F5344CB8AC3E}">
        <p14:creationId xmlns:p14="http://schemas.microsoft.com/office/powerpoint/2010/main" val="23326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Σειριακές θύρες RS-485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algn="just"/>
            <a:r>
              <a:rPr lang="el-GR" dirty="0" smtClean="0"/>
              <a:t>Δημοφιλές σειριακό πρότυπο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Συνδυάζει </a:t>
            </a:r>
            <a:r>
              <a:rPr lang="el-GR" dirty="0"/>
              <a:t>τα στοιχεία του RS-422 με τη δυνατότητα </a:t>
            </a:r>
            <a:r>
              <a:rPr lang="el-GR" dirty="0" smtClean="0"/>
              <a:t>σύνδεσης πολλαπλών δεκτών </a:t>
            </a:r>
            <a:r>
              <a:rPr lang="el-GR" dirty="0"/>
              <a:t>και </a:t>
            </a:r>
            <a:r>
              <a:rPr lang="el-GR" dirty="0" smtClean="0"/>
              <a:t>συσκευών </a:t>
            </a:r>
            <a:r>
              <a:rPr lang="el-GR" dirty="0"/>
              <a:t>αποστολής δεδομένων σε ένα </a:t>
            </a:r>
            <a:r>
              <a:rPr lang="el-GR" dirty="0" smtClean="0"/>
              <a:t>δίαυλο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Ταχύτητα έως 115 </a:t>
            </a:r>
            <a:r>
              <a:rPr lang="en-US" dirty="0" err="1" smtClean="0"/>
              <a:t>kbit</a:t>
            </a:r>
            <a:r>
              <a:rPr lang="en-US" dirty="0" smtClean="0"/>
              <a:t>/sec</a:t>
            </a:r>
            <a:r>
              <a:rPr lang="el-GR" dirty="0" smtClean="0"/>
              <a:t> σε απόσταση μέχρι 1500 </a:t>
            </a:r>
            <a:r>
              <a:rPr lang="en-US" dirty="0" smtClean="0"/>
              <a:t>m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Υποστηρίζει μέχρι 32 συσκευές αποστολής και 32 δέκτες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Δυνατότητα κατασκευής δικτύου συσκευών αποστολής σημάτων και δεκτών με χρήση ενός μόνο καλωδίου </a:t>
            </a:r>
            <a:r>
              <a:rPr lang="en-US" dirty="0" smtClean="0"/>
              <a:t>RS-485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97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Παράλληλη θύρα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algn="just"/>
            <a:r>
              <a:rPr lang="el-GR" dirty="0"/>
              <a:t>Χ</a:t>
            </a:r>
            <a:r>
              <a:rPr lang="el-GR" dirty="0" smtClean="0"/>
              <a:t>ρησιμοποιεί </a:t>
            </a:r>
            <a:r>
              <a:rPr lang="el-GR" dirty="0"/>
              <a:t>οκτώ χωριστές γραμμές </a:t>
            </a:r>
            <a:r>
              <a:rPr lang="el-GR" dirty="0" smtClean="0"/>
              <a:t>μετάδοσης</a:t>
            </a:r>
          </a:p>
          <a:p>
            <a:pPr lvl="1" algn="just"/>
            <a:r>
              <a:rPr lang="el-GR" dirty="0"/>
              <a:t>Ε</a:t>
            </a:r>
            <a:r>
              <a:rPr lang="el-GR" dirty="0" smtClean="0"/>
              <a:t>πιτρέπουν </a:t>
            </a:r>
            <a:r>
              <a:rPr lang="el-GR" dirty="0"/>
              <a:t>να εκπέμπεται </a:t>
            </a:r>
            <a:r>
              <a:rPr lang="el-GR" dirty="0" smtClean="0"/>
              <a:t>ένα byte </a:t>
            </a:r>
            <a:r>
              <a:rPr lang="el-GR" dirty="0"/>
              <a:t>τη </a:t>
            </a:r>
            <a:r>
              <a:rPr lang="el-GR" dirty="0" smtClean="0"/>
              <a:t>φορά</a:t>
            </a:r>
          </a:p>
          <a:p>
            <a:pPr algn="just"/>
            <a:r>
              <a:rPr lang="el-GR" dirty="0" smtClean="0"/>
              <a:t>Το </a:t>
            </a:r>
            <a:r>
              <a:rPr lang="el-GR" dirty="0"/>
              <a:t>πρότυπο ΙΕΕΕ-1284 </a:t>
            </a:r>
            <a:r>
              <a:rPr lang="el-GR" dirty="0" smtClean="0"/>
              <a:t>περιγράφει </a:t>
            </a:r>
            <a:r>
              <a:rPr lang="el-GR" dirty="0"/>
              <a:t>πέντε διαφορετικές </a:t>
            </a:r>
            <a:r>
              <a:rPr lang="el-GR" dirty="0" smtClean="0"/>
              <a:t>διαμορφώσεις </a:t>
            </a:r>
            <a:r>
              <a:rPr lang="el-GR" dirty="0"/>
              <a:t>υλικού και </a:t>
            </a:r>
            <a:r>
              <a:rPr lang="el-GR" dirty="0" smtClean="0"/>
              <a:t>βελτιώσεις</a:t>
            </a:r>
          </a:p>
          <a:p>
            <a:pPr lvl="1" algn="just"/>
            <a:r>
              <a:rPr lang="el-GR" dirty="0" smtClean="0"/>
              <a:t>Τρεις μονοκατευθυντικές που υποστηρίζουν </a:t>
            </a:r>
            <a:r>
              <a:rPr lang="el-GR" dirty="0"/>
              <a:t>ρυθμούς μεταφοράς δεδομένων μέχρι 100 kbyte ανά </a:t>
            </a:r>
            <a:r>
              <a:rPr lang="el-GR" dirty="0" smtClean="0"/>
              <a:t>δευτερόλεπτο</a:t>
            </a:r>
          </a:p>
          <a:p>
            <a:pPr lvl="1" algn="just"/>
            <a:r>
              <a:rPr lang="el-GR" dirty="0" smtClean="0"/>
              <a:t>Δύο αμφίδρομες που προσφέρουν υψηλότερους ρυθμούς (EPP - Enhanced </a:t>
            </a:r>
            <a:r>
              <a:rPr lang="el-GR" dirty="0"/>
              <a:t>Parallel </a:t>
            </a:r>
            <a:r>
              <a:rPr lang="el-GR" dirty="0" smtClean="0"/>
              <a:t>Port, ECP -Enhanced </a:t>
            </a:r>
            <a:r>
              <a:rPr lang="el-GR" dirty="0"/>
              <a:t>Capability Port</a:t>
            </a:r>
            <a:r>
              <a:rPr lang="el-GR" dirty="0" smtClean="0"/>
              <a:t>)</a:t>
            </a:r>
          </a:p>
          <a:p>
            <a:pPr algn="just"/>
            <a:r>
              <a:rPr lang="el-GR" dirty="0" smtClean="0"/>
              <a:t>Αρχικός σκοπός ήταν η σύνδεση σε ηλεκτρονικό </a:t>
            </a:r>
            <a:r>
              <a:rPr lang="el-GR" dirty="0"/>
              <a:t>υπολογιστή </a:t>
            </a:r>
            <a:r>
              <a:rPr lang="el-GR" dirty="0" smtClean="0"/>
              <a:t>συμβατού εκτυπωτή </a:t>
            </a:r>
            <a:r>
              <a:rPr lang="el-GR" dirty="0"/>
              <a:t>σε </a:t>
            </a:r>
            <a:r>
              <a:rPr lang="el-GR" dirty="0" smtClean="0"/>
              <a:t>απόσταση </a:t>
            </a:r>
            <a:r>
              <a:rPr lang="el-GR" dirty="0"/>
              <a:t>μέχρι 15 </a:t>
            </a:r>
            <a:r>
              <a:rPr lang="el-GR" dirty="0" smtClean="0"/>
              <a:t>μέτρα</a:t>
            </a:r>
          </a:p>
          <a:p>
            <a:pPr algn="just"/>
            <a:r>
              <a:rPr lang="el-GR" dirty="0" smtClean="0"/>
              <a:t>Δε </a:t>
            </a:r>
            <a:r>
              <a:rPr lang="el-GR" dirty="0"/>
              <a:t>θεωρήθηκε ποτέ ως η επικρατούσα διεπαφή για τα συστήματα </a:t>
            </a:r>
            <a:r>
              <a:rPr lang="el-GR" dirty="0" smtClean="0"/>
              <a:t>μετρήσεων</a:t>
            </a:r>
          </a:p>
          <a:p>
            <a:pPr algn="just"/>
            <a:r>
              <a:rPr lang="el-GR" dirty="0" smtClean="0"/>
              <a:t>Υπάρχει </a:t>
            </a:r>
            <a:r>
              <a:rPr lang="el-GR" dirty="0"/>
              <a:t>σημαντικός αριθμός συστημάτων που τη διαθέτει</a:t>
            </a:r>
          </a:p>
        </p:txBody>
      </p:sp>
    </p:spTree>
    <p:extLst>
      <p:ext uri="{BB962C8B-B14F-4D97-AF65-F5344CB8AC3E}">
        <p14:creationId xmlns:p14="http://schemas.microsoft.com/office/powerpoint/2010/main" val="25857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ΙΕΕΕ-488 </a:t>
            </a:r>
            <a:r>
              <a:rPr lang="el-GR" dirty="0"/>
              <a:t>(</a:t>
            </a:r>
            <a:r>
              <a:rPr lang="en-GB" dirty="0"/>
              <a:t>GPIB)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algn="just"/>
            <a:r>
              <a:rPr lang="el-GR" dirty="0" smtClean="0"/>
              <a:t>Εμφανίστηκε </a:t>
            </a:r>
            <a:r>
              <a:rPr lang="el-GR" dirty="0"/>
              <a:t>αρχικά με την ονομασία HP-IB (Hewlett-Packard Instrument Bus</a:t>
            </a:r>
            <a:r>
              <a:rPr lang="el-GR" dirty="0" smtClean="0"/>
              <a:t>)</a:t>
            </a:r>
          </a:p>
          <a:p>
            <a:pPr algn="just"/>
            <a:r>
              <a:rPr lang="el-GR" dirty="0" smtClean="0"/>
              <a:t>Δημιουργήθηκε ως </a:t>
            </a:r>
            <a:r>
              <a:rPr lang="el-GR" dirty="0"/>
              <a:t>τυποποιημένη διεπαφή επικοινωνίας ανάμεσα στα όργανα εργαστηρίων και καταγραφής και στον υπόλοιπο </a:t>
            </a:r>
            <a:r>
              <a:rPr lang="el-GR" dirty="0" smtClean="0"/>
              <a:t>εξοπλισμό</a:t>
            </a:r>
          </a:p>
          <a:p>
            <a:pPr algn="just"/>
            <a:r>
              <a:rPr lang="el-GR" dirty="0" smtClean="0"/>
              <a:t>Έχει </a:t>
            </a:r>
            <a:r>
              <a:rPr lang="el-GR" dirty="0"/>
              <a:t>γίνει βιομηχανικό πρότυπο για ένα ευρύ φάσμα ηλεκτρονικών οργάνων, συμπεριλαμβανομένων και των προϊόντων συλλογής </a:t>
            </a:r>
            <a:r>
              <a:rPr lang="el-GR" dirty="0" smtClean="0"/>
              <a:t>δεδομένων</a:t>
            </a:r>
          </a:p>
          <a:p>
            <a:pPr algn="just"/>
            <a:r>
              <a:rPr lang="el-GR" dirty="0" smtClean="0"/>
              <a:t>Είναι παράλληλος δίαυλος </a:t>
            </a:r>
            <a:r>
              <a:rPr lang="el-GR" dirty="0"/>
              <a:t>εύρους 8 </a:t>
            </a:r>
            <a:r>
              <a:rPr lang="en-US" dirty="0" smtClean="0"/>
              <a:t>bit</a:t>
            </a:r>
            <a:r>
              <a:rPr lang="el-GR" dirty="0" smtClean="0"/>
              <a:t>, με ταχύτητες</a:t>
            </a:r>
            <a:r>
              <a:rPr lang="en-US" dirty="0" smtClean="0"/>
              <a:t> </a:t>
            </a:r>
            <a:r>
              <a:rPr lang="el-GR" dirty="0" smtClean="0"/>
              <a:t>ανάγνωσης </a:t>
            </a:r>
            <a:r>
              <a:rPr lang="el-GR" dirty="0"/>
              <a:t>μέχρι </a:t>
            </a:r>
            <a:r>
              <a:rPr lang="el-GR" dirty="0" smtClean="0"/>
              <a:t>1ΜΒ/</a:t>
            </a:r>
            <a:r>
              <a:rPr lang="en-US" dirty="0" smtClean="0"/>
              <a:t>sec</a:t>
            </a:r>
            <a:endParaRPr lang="el-GR" dirty="0" smtClean="0"/>
          </a:p>
          <a:p>
            <a:pPr algn="just"/>
            <a:r>
              <a:rPr lang="el-GR" dirty="0"/>
              <a:t>Μέχρι 15 συσκευές μπορούν να συνδεθούν με </a:t>
            </a:r>
            <a:r>
              <a:rPr lang="el-GR" dirty="0" smtClean="0"/>
              <a:t>καλώδιο</a:t>
            </a:r>
          </a:p>
          <a:p>
            <a:pPr algn="just"/>
            <a:r>
              <a:rPr lang="el-GR" dirty="0"/>
              <a:t>Οι διεπαφές </a:t>
            </a:r>
            <a:r>
              <a:rPr lang="en-GB" dirty="0" smtClean="0"/>
              <a:t>GPIB</a:t>
            </a:r>
            <a:r>
              <a:rPr lang="el-GR" dirty="0" smtClean="0"/>
              <a:t> εγκαθίστανται στο </a:t>
            </a:r>
            <a:r>
              <a:rPr lang="en-US" dirty="0" smtClean="0"/>
              <a:t>PC </a:t>
            </a:r>
            <a:r>
              <a:rPr lang="el-GR" dirty="0" smtClean="0"/>
              <a:t>ως κάρτες επέκτασης (</a:t>
            </a:r>
            <a:r>
              <a:rPr lang="en-US" dirty="0" smtClean="0"/>
              <a:t>ISA, PCI, PCMCIA, </a:t>
            </a:r>
            <a:r>
              <a:rPr lang="el-GR" dirty="0" smtClean="0"/>
              <a:t>κτλ)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88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Universal </a:t>
            </a:r>
            <a:r>
              <a:rPr lang="en-GB" dirty="0"/>
              <a:t>Serial </a:t>
            </a:r>
            <a:r>
              <a:rPr lang="en-GB" dirty="0" smtClean="0"/>
              <a:t>Bus</a:t>
            </a:r>
            <a:r>
              <a:rPr lang="el-GR" dirty="0" smtClean="0"/>
              <a:t> (</a:t>
            </a:r>
            <a:r>
              <a:rPr lang="en-US" dirty="0" smtClean="0"/>
              <a:t>USB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Υπάρχουν 3 εκδόσεις του </a:t>
            </a:r>
            <a:r>
              <a:rPr lang="en-US" dirty="0" smtClean="0"/>
              <a:t>USB</a:t>
            </a:r>
            <a:endParaRPr lang="el-GR" dirty="0" smtClean="0"/>
          </a:p>
          <a:p>
            <a:pPr lvl="1" algn="just"/>
            <a:r>
              <a:rPr lang="el-GR" dirty="0" smtClean="0"/>
              <a:t>1.1 με μέγιστη ταχύτητα</a:t>
            </a:r>
            <a:r>
              <a:rPr lang="en-US" dirty="0" smtClean="0"/>
              <a:t> 12Mbit/sec</a:t>
            </a:r>
          </a:p>
          <a:p>
            <a:pPr lvl="1" algn="just"/>
            <a:r>
              <a:rPr lang="en-US" dirty="0" smtClean="0"/>
              <a:t>2</a:t>
            </a:r>
            <a:r>
              <a:rPr lang="el-GR" dirty="0" smtClean="0"/>
              <a:t>.</a:t>
            </a:r>
            <a:r>
              <a:rPr lang="en-US" dirty="0" smtClean="0"/>
              <a:t>0</a:t>
            </a:r>
            <a:r>
              <a:rPr lang="el-GR" dirty="0" smtClean="0"/>
              <a:t> </a:t>
            </a:r>
            <a:r>
              <a:rPr lang="el-GR" dirty="0"/>
              <a:t>με μέγιστη ταχύτητα</a:t>
            </a:r>
            <a:r>
              <a:rPr lang="en-US" dirty="0"/>
              <a:t> </a:t>
            </a:r>
            <a:r>
              <a:rPr lang="en-US" dirty="0" smtClean="0"/>
              <a:t>480Mbit/sec</a:t>
            </a:r>
          </a:p>
          <a:p>
            <a:pPr lvl="1" algn="just"/>
            <a:r>
              <a:rPr lang="en-US" dirty="0" smtClean="0"/>
              <a:t>3</a:t>
            </a:r>
            <a:r>
              <a:rPr lang="el-GR" dirty="0" smtClean="0"/>
              <a:t>.</a:t>
            </a:r>
            <a:r>
              <a:rPr lang="en-US" dirty="0" smtClean="0"/>
              <a:t>0</a:t>
            </a:r>
            <a:r>
              <a:rPr lang="el-GR" dirty="0" smtClean="0"/>
              <a:t> </a:t>
            </a:r>
            <a:r>
              <a:rPr lang="el-GR" dirty="0"/>
              <a:t>με μέγιστη ταχύτητα</a:t>
            </a:r>
            <a:r>
              <a:rPr lang="en-US" dirty="0"/>
              <a:t> </a:t>
            </a:r>
            <a:r>
              <a:rPr lang="en-US" dirty="0" smtClean="0"/>
              <a:t>4.8Gbit/sec</a:t>
            </a:r>
          </a:p>
          <a:p>
            <a:pPr algn="just"/>
            <a:r>
              <a:rPr lang="el-GR" dirty="0"/>
              <a:t>Οι περιφερειακές μονάδες USB είναι συσκευές «εν λειτουργία τοποθέτησης» («hot-plug</a:t>
            </a:r>
            <a:r>
              <a:rPr lang="el-GR" dirty="0" smtClean="0"/>
              <a:t>»)</a:t>
            </a:r>
            <a:endParaRPr lang="en-US" dirty="0" smtClean="0"/>
          </a:p>
          <a:p>
            <a:pPr algn="just"/>
            <a:r>
              <a:rPr lang="el-GR" dirty="0"/>
              <a:t>Ε</a:t>
            </a:r>
            <a:r>
              <a:rPr lang="el-GR" dirty="0" smtClean="0"/>
              <a:t>νσωματώνει </a:t>
            </a:r>
            <a:r>
              <a:rPr lang="el-GR" dirty="0"/>
              <a:t>επίσης χαρακτηριστικά «τοποθέτησης και λειτουργίας</a:t>
            </a:r>
            <a:r>
              <a:rPr lang="el-GR" dirty="0" smtClean="0"/>
              <a:t>»</a:t>
            </a:r>
          </a:p>
          <a:p>
            <a:pPr algn="just"/>
            <a:r>
              <a:rPr lang="el-GR" dirty="0" smtClean="0"/>
              <a:t>Πολύ δημοφιλές λόγω της ευκολίας στη χρήση</a:t>
            </a:r>
          </a:p>
          <a:p>
            <a:pPr algn="just"/>
            <a:r>
              <a:rPr lang="el-GR" dirty="0" smtClean="0"/>
              <a:t>Πολύ καλή λύση για τη συλλογή δεδομένων</a:t>
            </a:r>
          </a:p>
          <a:p>
            <a:pPr lvl="1" algn="just"/>
            <a:r>
              <a:rPr lang="el-GR" dirty="0" smtClean="0"/>
              <a:t>Ευκολία σύνδεσης</a:t>
            </a:r>
          </a:p>
          <a:p>
            <a:pPr lvl="1" algn="just"/>
            <a:r>
              <a:rPr lang="el-GR" dirty="0" smtClean="0"/>
              <a:t>Δυνατότητα παροχής </a:t>
            </a:r>
            <a:r>
              <a:rPr lang="el-GR" dirty="0"/>
              <a:t>ηλεκτρικής ισχύος στις </a:t>
            </a:r>
            <a:r>
              <a:rPr lang="el-GR" dirty="0" smtClean="0"/>
              <a:t>συσκευές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67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IEEE-1394 </a:t>
            </a:r>
            <a:r>
              <a:rPr lang="en-GB" dirty="0"/>
              <a:t>FireWire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Αναπτύχθηκε από την </a:t>
            </a:r>
            <a:r>
              <a:rPr lang="en-US" dirty="0" smtClean="0"/>
              <a:t>Apple</a:t>
            </a:r>
            <a:endParaRPr lang="el-GR" dirty="0" smtClean="0"/>
          </a:p>
          <a:p>
            <a:pPr algn="just"/>
            <a:r>
              <a:rPr lang="el-GR" dirty="0" smtClean="0"/>
              <a:t>ΙΕΕΕ 1394</a:t>
            </a:r>
            <a:r>
              <a:rPr lang="en-US" dirty="0" smtClean="0"/>
              <a:t>a: </a:t>
            </a:r>
            <a:r>
              <a:rPr lang="el-GR" dirty="0" smtClean="0"/>
              <a:t>Ταχύτητα 100-400 </a:t>
            </a:r>
            <a:r>
              <a:rPr lang="en-US" dirty="0" smtClean="0"/>
              <a:t>Mbit/sec</a:t>
            </a:r>
          </a:p>
          <a:p>
            <a:pPr algn="just"/>
            <a:r>
              <a:rPr lang="el-GR" dirty="0"/>
              <a:t>ΙΕΕΕ </a:t>
            </a:r>
            <a:r>
              <a:rPr lang="el-GR" dirty="0" smtClean="0"/>
              <a:t>1394</a:t>
            </a:r>
            <a:r>
              <a:rPr lang="en-US" dirty="0" smtClean="0"/>
              <a:t>b: </a:t>
            </a:r>
            <a:r>
              <a:rPr lang="el-GR" dirty="0" smtClean="0"/>
              <a:t>Ταχύτητες 800, 1600, 3200 </a:t>
            </a:r>
            <a:r>
              <a:rPr lang="en-US" dirty="0" smtClean="0"/>
              <a:t>Mbit/sec</a:t>
            </a:r>
            <a:endParaRPr lang="el-GR" dirty="0" smtClean="0"/>
          </a:p>
          <a:p>
            <a:pPr algn="just"/>
            <a:r>
              <a:rPr lang="el-GR" dirty="0" smtClean="0"/>
              <a:t>Υποστηρίζει </a:t>
            </a:r>
            <a:r>
              <a:rPr lang="el-GR" dirty="0"/>
              <a:t>την τοποθέτηση εν λειτουργία (hot </a:t>
            </a:r>
            <a:r>
              <a:rPr lang="el-GR" dirty="0" smtClean="0"/>
              <a:t>plug)</a:t>
            </a:r>
          </a:p>
          <a:p>
            <a:pPr algn="just"/>
            <a:r>
              <a:rPr lang="el-GR" dirty="0" smtClean="0"/>
              <a:t>Επιτρέπει </a:t>
            </a:r>
            <a:r>
              <a:rPr lang="el-GR" dirty="0"/>
              <a:t>την ταυτόχρονη σύνδεση μέχρι και 63 </a:t>
            </a:r>
            <a:r>
              <a:rPr lang="el-GR" dirty="0" smtClean="0"/>
              <a:t>συσκευών</a:t>
            </a:r>
          </a:p>
          <a:p>
            <a:pPr algn="just"/>
            <a:r>
              <a:rPr lang="el-GR" dirty="0" smtClean="0"/>
              <a:t>Μπορεί </a:t>
            </a:r>
            <a:r>
              <a:rPr lang="el-GR" dirty="0"/>
              <a:t>να μεταφέρει τα δεδομένα </a:t>
            </a:r>
            <a:r>
              <a:rPr lang="el-GR" dirty="0" smtClean="0"/>
              <a:t>με </a:t>
            </a:r>
            <a:r>
              <a:rPr lang="el-GR" dirty="0"/>
              <a:t>ασύγχρονο </a:t>
            </a:r>
            <a:r>
              <a:rPr lang="el-GR" dirty="0" smtClean="0"/>
              <a:t>και </a:t>
            </a:r>
            <a:r>
              <a:rPr lang="el-GR" dirty="0"/>
              <a:t>με σύγχρονο </a:t>
            </a:r>
            <a:r>
              <a:rPr lang="el-GR" dirty="0" smtClean="0"/>
              <a:t>τρόπο</a:t>
            </a:r>
          </a:p>
          <a:p>
            <a:pPr algn="just"/>
            <a:r>
              <a:rPr lang="el-GR" dirty="0" smtClean="0"/>
              <a:t>Χρησιμοποιείται </a:t>
            </a:r>
            <a:r>
              <a:rPr lang="el-GR" dirty="0"/>
              <a:t>θωρακισμένο εξαπλό καλώδιο πάχους έξι </a:t>
            </a:r>
            <a:r>
              <a:rPr lang="el-GR" dirty="0" smtClean="0"/>
              <a:t>χιλιοστών</a:t>
            </a:r>
          </a:p>
          <a:p>
            <a:pPr lvl="1" algn="just"/>
            <a:r>
              <a:rPr lang="el-GR" dirty="0" smtClean="0"/>
              <a:t>4 για μετάδοση δεδομένων</a:t>
            </a:r>
          </a:p>
          <a:p>
            <a:pPr lvl="1" algn="just"/>
            <a:r>
              <a:rPr lang="el-GR" dirty="0" smtClean="0"/>
              <a:t>2 για τροφοδοσία</a:t>
            </a:r>
          </a:p>
          <a:p>
            <a:pPr algn="just"/>
            <a:r>
              <a:rPr lang="el-GR" dirty="0" smtClean="0"/>
              <a:t>Ιδανικό </a:t>
            </a:r>
            <a:r>
              <a:rPr lang="el-GR" dirty="0"/>
              <a:t>για </a:t>
            </a:r>
            <a:r>
              <a:rPr lang="el-GR" dirty="0" smtClean="0"/>
              <a:t>συσκευές </a:t>
            </a:r>
            <a:r>
              <a:rPr lang="el-GR" dirty="0"/>
              <a:t>που μεταφέρουν μεγάλους όγκους </a:t>
            </a:r>
            <a:r>
              <a:rPr lang="el-GR" dirty="0" smtClean="0"/>
              <a:t>πληροφορίας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1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Αναπτύχθηκε από τη </a:t>
            </a:r>
            <a:r>
              <a:rPr lang="en-US" dirty="0" smtClean="0"/>
              <a:t>Xerox </a:t>
            </a:r>
            <a:r>
              <a:rPr lang="el-GR" dirty="0" smtClean="0"/>
              <a:t>στη δεκαετία του `70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Είναι </a:t>
            </a:r>
            <a:r>
              <a:rPr lang="el-GR" dirty="0"/>
              <a:t>η διαδεδομένη τεχνολογία για την υλοποίηση τοπικού δικτύου </a:t>
            </a:r>
            <a:r>
              <a:rPr lang="el-GR" dirty="0" smtClean="0"/>
              <a:t>σήμερα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ΙΕΕΕ 802.3</a:t>
            </a:r>
            <a:r>
              <a:rPr lang="en-US" dirty="0" smtClean="0"/>
              <a:t>u: </a:t>
            </a:r>
            <a:r>
              <a:rPr lang="el-GR" dirty="0" smtClean="0"/>
              <a:t>Ταχύτητα εως 100</a:t>
            </a:r>
            <a:r>
              <a:rPr lang="en-US" dirty="0" smtClean="0"/>
              <a:t>Mbit/sec</a:t>
            </a:r>
          </a:p>
          <a:p>
            <a:pPr algn="just"/>
            <a:r>
              <a:rPr lang="el-GR" dirty="0"/>
              <a:t>ΙΕΕΕ </a:t>
            </a:r>
            <a:r>
              <a:rPr lang="el-GR" dirty="0" smtClean="0"/>
              <a:t>802.3</a:t>
            </a:r>
            <a:r>
              <a:rPr lang="en-US" dirty="0" err="1" smtClean="0"/>
              <a:t>ab</a:t>
            </a:r>
            <a:r>
              <a:rPr lang="en-US" dirty="0" smtClean="0"/>
              <a:t>: </a:t>
            </a:r>
            <a:r>
              <a:rPr lang="el-GR" dirty="0"/>
              <a:t>Ταχύτητα εως </a:t>
            </a:r>
            <a:r>
              <a:rPr lang="el-GR" dirty="0" smtClean="0"/>
              <a:t>1</a:t>
            </a:r>
            <a:r>
              <a:rPr lang="en-US" dirty="0" smtClean="0"/>
              <a:t>0</a:t>
            </a:r>
            <a:r>
              <a:rPr lang="el-GR" dirty="0" smtClean="0"/>
              <a:t>00</a:t>
            </a:r>
            <a:r>
              <a:rPr lang="en-US" dirty="0" smtClean="0"/>
              <a:t>Mbit/sec</a:t>
            </a:r>
          </a:p>
          <a:p>
            <a:pPr algn="just"/>
            <a:r>
              <a:rPr lang="el-GR" dirty="0"/>
              <a:t>ΙΕΕΕ </a:t>
            </a:r>
            <a:r>
              <a:rPr lang="el-GR" dirty="0" smtClean="0"/>
              <a:t>802.3</a:t>
            </a:r>
            <a:r>
              <a:rPr lang="en-US" dirty="0" smtClean="0"/>
              <a:t>an: </a:t>
            </a:r>
            <a:r>
              <a:rPr lang="el-GR" dirty="0"/>
              <a:t>Ταχύτητα εως </a:t>
            </a:r>
            <a:r>
              <a:rPr lang="el-GR" dirty="0" smtClean="0"/>
              <a:t>10</a:t>
            </a:r>
            <a:r>
              <a:rPr lang="en-US" dirty="0" err="1" smtClean="0"/>
              <a:t>Gbit</a:t>
            </a:r>
            <a:r>
              <a:rPr lang="en-US" dirty="0" smtClean="0"/>
              <a:t>/sec</a:t>
            </a:r>
          </a:p>
          <a:p>
            <a:pPr algn="just"/>
            <a:r>
              <a:rPr lang="el-GR" dirty="0"/>
              <a:t>ΙΕΕΕ 802.3</a:t>
            </a:r>
            <a:r>
              <a:rPr lang="en-US" dirty="0" smtClean="0"/>
              <a:t>aw: </a:t>
            </a:r>
            <a:r>
              <a:rPr lang="el-GR" dirty="0"/>
              <a:t>Ταχύτητα εως </a:t>
            </a:r>
            <a:r>
              <a:rPr lang="en-US" dirty="0" smtClean="0"/>
              <a:t>4</a:t>
            </a:r>
            <a:r>
              <a:rPr lang="el-GR" dirty="0" smtClean="0"/>
              <a:t>0</a:t>
            </a:r>
            <a:r>
              <a:rPr lang="en-US" dirty="0" err="1" smtClean="0"/>
              <a:t>Gbit</a:t>
            </a:r>
            <a:r>
              <a:rPr lang="en-US" dirty="0" smtClean="0"/>
              <a:t>/sec</a:t>
            </a:r>
          </a:p>
          <a:p>
            <a:pPr algn="just"/>
            <a:r>
              <a:rPr lang="el-GR" dirty="0"/>
              <a:t>ΙΕΕΕ </a:t>
            </a:r>
            <a:r>
              <a:rPr lang="el-GR" dirty="0" smtClean="0"/>
              <a:t>802.3</a:t>
            </a:r>
            <a:r>
              <a:rPr lang="en-US" dirty="0" err="1" smtClean="0"/>
              <a:t>ba</a:t>
            </a:r>
            <a:r>
              <a:rPr lang="en-US" dirty="0" smtClean="0"/>
              <a:t>: </a:t>
            </a:r>
            <a:r>
              <a:rPr lang="el-GR" dirty="0"/>
              <a:t>Ταχύτητα εως </a:t>
            </a:r>
            <a:r>
              <a:rPr lang="el-GR" dirty="0" smtClean="0"/>
              <a:t>10</a:t>
            </a:r>
            <a:r>
              <a:rPr lang="en-US" dirty="0" smtClean="0"/>
              <a:t>0Gbit/sec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55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Κατανεμημένες μετρήσεις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algn="just"/>
            <a:r>
              <a:rPr lang="el-GR" dirty="0"/>
              <a:t>Πολλές εφαρμογές μέτρησης και συλλογής δεδομένων απαιτούν την απόκτηση δεδομένων από ξεχωριστούς σταθμούς που βρίσκονται σε </a:t>
            </a:r>
            <a:r>
              <a:rPr lang="el-GR" dirty="0" smtClean="0"/>
              <a:t>μια </a:t>
            </a:r>
            <a:r>
              <a:rPr lang="el-GR" dirty="0"/>
              <a:t>ευρεία γεωγραφικά </a:t>
            </a:r>
            <a:r>
              <a:rPr lang="el-GR" dirty="0" smtClean="0"/>
              <a:t>περιοχή</a:t>
            </a:r>
          </a:p>
          <a:p>
            <a:pPr algn="just"/>
            <a:r>
              <a:rPr lang="el-GR" dirty="0"/>
              <a:t>Αποστάσεις </a:t>
            </a:r>
            <a:r>
              <a:rPr lang="el-GR" dirty="0" smtClean="0"/>
              <a:t>μεταξύ </a:t>
            </a:r>
            <a:r>
              <a:rPr lang="el-GR" dirty="0"/>
              <a:t>των συσκευών συλλογής δεδομένων και των αισθητήρων μπορούν να οδηγήσουν </a:t>
            </a:r>
            <a:r>
              <a:rPr lang="el-GR" dirty="0" smtClean="0"/>
              <a:t>σε:</a:t>
            </a:r>
          </a:p>
          <a:p>
            <a:pPr lvl="1" algn="just"/>
            <a:r>
              <a:rPr lang="el-GR" dirty="0"/>
              <a:t>Υ</a:t>
            </a:r>
            <a:r>
              <a:rPr lang="el-GR" dirty="0" smtClean="0"/>
              <a:t>ποβάθμιση </a:t>
            </a:r>
            <a:r>
              <a:rPr lang="el-GR" dirty="0"/>
              <a:t>των </a:t>
            </a:r>
            <a:r>
              <a:rPr lang="el-GR" dirty="0" smtClean="0"/>
              <a:t>σημάτων</a:t>
            </a:r>
          </a:p>
          <a:p>
            <a:pPr lvl="1" algn="just"/>
            <a:r>
              <a:rPr lang="el-GR" dirty="0"/>
              <a:t>Ε</a:t>
            </a:r>
            <a:r>
              <a:rPr lang="el-GR" dirty="0" smtClean="0"/>
              <a:t>ισαγωγή θορύβου</a:t>
            </a:r>
          </a:p>
          <a:p>
            <a:pPr lvl="1" algn="just"/>
            <a:r>
              <a:rPr lang="el-GR" dirty="0"/>
              <a:t>Π</a:t>
            </a:r>
            <a:r>
              <a:rPr lang="el-GR" dirty="0" smtClean="0"/>
              <a:t>εριορισμούς </a:t>
            </a:r>
            <a:r>
              <a:rPr lang="el-GR" dirty="0"/>
              <a:t>ταχύτητας μέτρησης </a:t>
            </a:r>
          </a:p>
          <a:p>
            <a:pPr lvl="1" algn="just"/>
            <a:r>
              <a:rPr lang="el-GR" dirty="0"/>
              <a:t>Π</a:t>
            </a:r>
            <a:r>
              <a:rPr lang="el-GR" dirty="0" smtClean="0"/>
              <a:t>οικίλα </a:t>
            </a:r>
            <a:r>
              <a:rPr lang="el-GR" dirty="0"/>
              <a:t>άλλα προβλήματα</a:t>
            </a:r>
            <a:endParaRPr lang="el-GR" dirty="0" smtClean="0"/>
          </a:p>
          <a:p>
            <a:pPr algn="just"/>
            <a:r>
              <a:rPr lang="el-GR" dirty="0" smtClean="0"/>
              <a:t>Λύσεις:</a:t>
            </a:r>
          </a:p>
          <a:p>
            <a:pPr lvl="1" algn="just"/>
            <a:r>
              <a:rPr lang="el-GR" dirty="0" smtClean="0"/>
              <a:t>Ρύθμιση </a:t>
            </a:r>
            <a:r>
              <a:rPr lang="el-GR" dirty="0"/>
              <a:t>και </a:t>
            </a:r>
            <a:r>
              <a:rPr lang="el-GR" dirty="0" smtClean="0"/>
              <a:t>μετατροπή </a:t>
            </a:r>
            <a:r>
              <a:rPr lang="el-GR" dirty="0"/>
              <a:t>του σήματος </a:t>
            </a:r>
            <a:r>
              <a:rPr lang="el-GR" dirty="0" smtClean="0"/>
              <a:t>σε μορφή </a:t>
            </a:r>
            <a:r>
              <a:rPr lang="el-GR" dirty="0"/>
              <a:t>που δεν θα επηρεαστεί από τους δυσμενείς παράγοντες κατά τη φάση της </a:t>
            </a:r>
            <a:r>
              <a:rPr lang="el-GR" dirty="0" smtClean="0"/>
              <a:t>μετάδοσης από τους αισθητήρες στον κεντρικό υπολογιστή</a:t>
            </a:r>
          </a:p>
          <a:p>
            <a:pPr lvl="1" algn="just"/>
            <a:r>
              <a:rPr lang="el-GR" dirty="0" smtClean="0"/>
              <a:t>Μετακίνηση του εξοπλισμού μέτρησης </a:t>
            </a:r>
            <a:r>
              <a:rPr lang="el-GR" dirty="0"/>
              <a:t>στην πηγή των σημάτων</a:t>
            </a:r>
          </a:p>
        </p:txBody>
      </p:sp>
    </p:spTree>
    <p:extLst>
      <p:ext uri="{BB962C8B-B14F-4D97-AF65-F5344CB8AC3E}">
        <p14:creationId xmlns:p14="http://schemas.microsoft.com/office/powerpoint/2010/main" val="7148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ΚΑΤΑΝΕΜΗΜΕΝΕΣ ΜΕΤΡΗΣΕΙΣ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864096"/>
          </a:xfrm>
        </p:spPr>
        <p:txBody>
          <a:bodyPr/>
          <a:lstStyle/>
          <a:p>
            <a:r>
              <a:rPr lang="el-GR" dirty="0"/>
              <a:t>Μέγιστες αποστάσεις και ταχύτητες που καλύπτουν κατά προσέγγιση οι διάφορες </a:t>
            </a:r>
            <a:r>
              <a:rPr lang="el-GR" dirty="0" smtClean="0"/>
              <a:t>θύρες: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69554"/>
              </p:ext>
            </p:extLst>
          </p:nvPr>
        </p:nvGraphicFramePr>
        <p:xfrm>
          <a:off x="457200" y="1916833"/>
          <a:ext cx="7848872" cy="3954904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384376"/>
                <a:gridCol w="2011800"/>
                <a:gridCol w="2452696"/>
              </a:tblGrid>
              <a:tr h="642533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Θύρα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Μέγιστη απόσταση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" indent="-17780"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Μέγιστη ταχύτητα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21267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RS-232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15m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115kbits</a:t>
                      </a: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l-GR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267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RS-422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1220m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115kbits/sec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267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RS-485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1220m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115kbits/sec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267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SPP, EPP, ECP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15m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KB/sec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267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GPIB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2m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1MB/sec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267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USB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5m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480Mbits/sec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267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IEEE1394a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4,5m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100-400Mbit/sec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0968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 Ethernet</a:t>
                      </a: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10-100baseT 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925m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10-100Mbit/sec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267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1Gbit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Ethernet/TP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100m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Gbit/sec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267">
                <a:tc>
                  <a:txBody>
                    <a:bodyPr/>
                    <a:lstStyle/>
                    <a:p>
                      <a:pPr indent="-74295"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Gbit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Ethernet/TP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100m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4295"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Gbit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/sec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7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Ρυθμός δειγματοληψίας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073427"/>
          </a:xfrm>
        </p:spPr>
        <p:txBody>
          <a:bodyPr/>
          <a:lstStyle/>
          <a:p>
            <a:pPr algn="just"/>
            <a:r>
              <a:rPr lang="el-GR" dirty="0" smtClean="0"/>
              <a:t>Μετριέται </a:t>
            </a:r>
            <a:r>
              <a:rPr lang="el-GR" dirty="0"/>
              <a:t>σε </a:t>
            </a:r>
            <a:r>
              <a:rPr lang="en-US" dirty="0" err="1"/>
              <a:t>MegaSamples</a:t>
            </a:r>
            <a:r>
              <a:rPr lang="el-GR" dirty="0"/>
              <a:t>/</a:t>
            </a:r>
            <a:r>
              <a:rPr lang="en-US" dirty="0"/>
              <a:t>sec</a:t>
            </a:r>
            <a:r>
              <a:rPr lang="el-GR" dirty="0"/>
              <a:t> (MS/s – εκατομμύρια δείγματα ανά δευτερόλεπτο) και </a:t>
            </a:r>
            <a:r>
              <a:rPr lang="en-US" dirty="0" err="1"/>
              <a:t>KiloSamples</a:t>
            </a:r>
            <a:r>
              <a:rPr lang="el-GR" dirty="0"/>
              <a:t>/sec (χιλιάδες δείγματα ανά δευτερόλεπτο)</a:t>
            </a:r>
            <a:endParaRPr lang="el-GR" dirty="0" smtClean="0"/>
          </a:p>
          <a:p>
            <a:pPr algn="just"/>
            <a:r>
              <a:rPr lang="el-GR" dirty="0" smtClean="0"/>
              <a:t>Θεώρημα </a:t>
            </a:r>
            <a:r>
              <a:rPr lang="el-GR" dirty="0"/>
              <a:t>δειγματοληψίας του </a:t>
            </a:r>
            <a:r>
              <a:rPr lang="en-US" dirty="0" smtClean="0"/>
              <a:t>Nyquist</a:t>
            </a:r>
            <a:r>
              <a:rPr lang="el-GR" dirty="0" smtClean="0"/>
              <a:t>:</a:t>
            </a:r>
          </a:p>
          <a:p>
            <a:pPr lvl="1" algn="just"/>
            <a:r>
              <a:rPr lang="el-GR" dirty="0" smtClean="0"/>
              <a:t>Ο </a:t>
            </a:r>
            <a:r>
              <a:rPr lang="el-GR" dirty="0"/>
              <a:t>ρυθμός δειγματοληψίας </a:t>
            </a:r>
            <a:r>
              <a:rPr lang="el-GR" dirty="0" smtClean="0"/>
              <a:t>πρέπει </a:t>
            </a:r>
            <a:r>
              <a:rPr lang="el-GR" dirty="0"/>
              <a:t>να είναι τουλάχιστο διπλάσιος από τη μεγαλύτερη τιμή της συχνότητας του φάσματος του σήματος </a:t>
            </a:r>
            <a:r>
              <a:rPr lang="el-GR" dirty="0" smtClean="0"/>
              <a:t>εισόδου</a:t>
            </a:r>
          </a:p>
          <a:p>
            <a:pPr algn="just"/>
            <a:r>
              <a:rPr lang="el-GR" dirty="0" smtClean="0"/>
              <a:t>Ο ρυθμός δειγματοληψίας επιρεάζεται από το πλήθος των μετατροπέων αναλογικού σήματος σε ψηφιακό</a:t>
            </a:r>
          </a:p>
          <a:p>
            <a:pPr lvl="1" algn="just"/>
            <a:r>
              <a:rPr lang="el-GR" dirty="0" smtClean="0"/>
              <a:t>π.χ.  </a:t>
            </a:r>
            <a:r>
              <a:rPr lang="el-GR" dirty="0"/>
              <a:t>σ</a:t>
            </a:r>
            <a:r>
              <a:rPr lang="el-GR" dirty="0" smtClean="0"/>
              <a:t>ύστημα </a:t>
            </a:r>
            <a:r>
              <a:rPr lang="el-GR" dirty="0" smtClean="0"/>
              <a:t>με 1 </a:t>
            </a:r>
            <a:r>
              <a:rPr lang="el-GR" dirty="0" smtClean="0"/>
              <a:t>μετατροπέα </a:t>
            </a:r>
            <a:r>
              <a:rPr lang="el-GR" dirty="0" smtClean="0"/>
              <a:t>και 4 κανάλια, ρυθμός δειγματοληψίας μετατροπέα 40</a:t>
            </a:r>
            <a:r>
              <a:rPr lang="en-US" dirty="0" smtClean="0"/>
              <a:t>KS/s, </a:t>
            </a:r>
            <a:r>
              <a:rPr lang="el-GR" dirty="0" smtClean="0"/>
              <a:t> μέγιστος ρυθμός δειγματοληψίας ανα κάναλι 10 </a:t>
            </a:r>
            <a:r>
              <a:rPr lang="en-US" dirty="0" smtClean="0"/>
              <a:t>KS/s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4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RTS </a:t>
            </a:r>
            <a:r>
              <a:rPr lang="el-GR" dirty="0" smtClean="0"/>
              <a:t>ΣΥΣΤΗΜΑ </a:t>
            </a:r>
            <a:r>
              <a:rPr lang="en-US" dirty="0" smtClean="0"/>
              <a:t>ARTEMIS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616624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l-GR" dirty="0" smtClean="0"/>
          </a:p>
          <a:p>
            <a:pPr algn="just"/>
            <a:r>
              <a:rPr lang="el-GR" dirty="0" smtClean="0"/>
              <a:t>Ψηφιακό σύστημα συλλογής και επεξεργασίας δεδομένων  ηλιακών </a:t>
            </a:r>
            <a:r>
              <a:rPr lang="el-GR" dirty="0" err="1" smtClean="0"/>
              <a:t>ραδιοεκπομπών</a:t>
            </a:r>
            <a:r>
              <a:rPr lang="el-GR" dirty="0" smtClean="0"/>
              <a:t> , σε πραγματικό χρόνο.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err="1" smtClean="0"/>
              <a:t>Πολυεπεξεργαστικό</a:t>
            </a:r>
            <a:r>
              <a:rPr lang="el-GR" dirty="0" smtClean="0"/>
              <a:t>  περιβάλλον επεξεργαστών  </a:t>
            </a:r>
            <a:r>
              <a:rPr lang="en-US" dirty="0" smtClean="0"/>
              <a:t>Motorola MC68010/68020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Αυτόματη λήψη, ψηφιοποίηση, επεξεργασία και καταγραφή 128 αναλογικών καναλιών</a:t>
            </a:r>
            <a:r>
              <a:rPr lang="en-US" dirty="0" smtClean="0"/>
              <a:t> 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Ρυθμός δειγματοληψίας 100</a:t>
            </a:r>
            <a:r>
              <a:rPr lang="en-US" dirty="0" smtClean="0"/>
              <a:t> samples/sec </a:t>
            </a:r>
            <a:r>
              <a:rPr lang="el-GR" dirty="0" smtClean="0"/>
              <a:t>με ακρίβεια 12</a:t>
            </a:r>
            <a:r>
              <a:rPr lang="en-US" dirty="0" smtClean="0"/>
              <a:t>bit</a:t>
            </a:r>
            <a:r>
              <a:rPr lang="en-US" dirty="0"/>
              <a:t>s</a:t>
            </a:r>
            <a:r>
              <a:rPr lang="en-US" dirty="0" smtClean="0"/>
              <a:t>/sample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Αρθρωτή αρχιτεκτονική  δομημένη σε αρτηρίες τύπου </a:t>
            </a:r>
            <a:r>
              <a:rPr lang="en-US" dirty="0" smtClean="0"/>
              <a:t>VME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Συμπίεση σε πραγματικό χρόνο του ημερήσιου όγκου δεδομένων από 1,3</a:t>
            </a:r>
            <a:r>
              <a:rPr lang="en-US" dirty="0" smtClean="0"/>
              <a:t>GB </a:t>
            </a:r>
            <a:r>
              <a:rPr lang="el-GR" dirty="0" smtClean="0"/>
              <a:t>σε </a:t>
            </a:r>
            <a:r>
              <a:rPr lang="en-US" dirty="0" smtClean="0"/>
              <a:t>75MB.</a:t>
            </a:r>
          </a:p>
          <a:p>
            <a:pPr algn="just"/>
            <a:endParaRPr lang="en-US" dirty="0"/>
          </a:p>
          <a:p>
            <a:pPr algn="just"/>
            <a:r>
              <a:rPr lang="el-GR" dirty="0" smtClean="0"/>
              <a:t>Υλοποίηση συστήματος </a:t>
            </a:r>
            <a:r>
              <a:rPr lang="en-US" dirty="0" smtClean="0"/>
              <a:t>ARTEMIS</a:t>
            </a:r>
            <a:r>
              <a:rPr lang="el-GR" dirty="0" smtClean="0"/>
              <a:t> από συγγραφέα του βιβλίου: </a:t>
            </a:r>
          </a:p>
          <a:p>
            <a:pPr marL="0" indent="0" algn="just">
              <a:buNone/>
            </a:pPr>
            <a:r>
              <a:rPr lang="el-GR" dirty="0"/>
              <a:t>	</a:t>
            </a:r>
            <a:r>
              <a:rPr lang="el-GR" dirty="0" smtClean="0"/>
              <a:t> </a:t>
            </a:r>
            <a:r>
              <a:rPr lang="en-US" dirty="0" smtClean="0"/>
              <a:t>“</a:t>
            </a:r>
            <a:r>
              <a:rPr lang="el-GR" dirty="0" smtClean="0"/>
              <a:t>ΣΥΣΤΗΜΑΤΑ ΠΡΑΓΜΑΤΙΚΟΥ ΧΡΟΝΟΥ</a:t>
            </a:r>
            <a:r>
              <a:rPr lang="en-US" dirty="0" smtClean="0"/>
              <a:t>”, </a:t>
            </a:r>
            <a:r>
              <a:rPr lang="el-GR" dirty="0" smtClean="0"/>
              <a:t>Εκδόσεις </a:t>
            </a:r>
            <a:r>
              <a:rPr lang="el-GR" dirty="0" err="1" smtClean="0"/>
              <a:t>Τζιόλα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70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Μετατροπή 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algn="just"/>
            <a:r>
              <a:rPr lang="el-GR" dirty="0"/>
              <a:t>Η καρδιά κάθε συστήματος συλλογής δεδομένων είναι ο μετατροπέας αναλογικού σήματος σε </a:t>
            </a:r>
            <a:r>
              <a:rPr lang="el-GR" dirty="0" smtClean="0"/>
              <a:t>ψηφιακό</a:t>
            </a:r>
          </a:p>
          <a:p>
            <a:pPr algn="just"/>
            <a:r>
              <a:rPr lang="el-GR" dirty="0" smtClean="0"/>
              <a:t>Ένας μετατροπέας περιλαμβάνει:</a:t>
            </a:r>
            <a:endParaRPr lang="el-GR" dirty="0"/>
          </a:p>
          <a:p>
            <a:pPr lvl="1" algn="just"/>
            <a:r>
              <a:rPr lang="el-GR" dirty="0" smtClean="0"/>
              <a:t>πολυπλέκτη </a:t>
            </a:r>
            <a:r>
              <a:rPr lang="el-GR" dirty="0"/>
              <a:t>που χρησιμεύει για την επιλογή ενός καναλιού </a:t>
            </a:r>
            <a:r>
              <a:rPr lang="el-GR" dirty="0" smtClean="0"/>
              <a:t>εισόδου</a:t>
            </a:r>
          </a:p>
          <a:p>
            <a:pPr lvl="1" algn="just"/>
            <a:r>
              <a:rPr lang="el-GR" dirty="0" smtClean="0"/>
              <a:t>ενισχυτή </a:t>
            </a:r>
            <a:r>
              <a:rPr lang="el-GR" dirty="0"/>
              <a:t>για την προσαρμογή της κλίμακας της τάσης εισόδου στα επιθυμητά </a:t>
            </a:r>
            <a:r>
              <a:rPr lang="el-GR" dirty="0" smtClean="0"/>
              <a:t>επίπεδα</a:t>
            </a:r>
          </a:p>
          <a:p>
            <a:pPr lvl="1" algn="just"/>
            <a:r>
              <a:rPr lang="el-GR" dirty="0" smtClean="0"/>
              <a:t>κύκλωμα </a:t>
            </a:r>
            <a:r>
              <a:rPr lang="el-GR" dirty="0"/>
              <a:t>δειγματοληψίας και </a:t>
            </a:r>
            <a:r>
              <a:rPr lang="el-GR" dirty="0" smtClean="0"/>
              <a:t>κράτησης</a:t>
            </a:r>
          </a:p>
          <a:p>
            <a:pPr lvl="1" algn="just"/>
            <a:r>
              <a:rPr lang="el-GR" dirty="0" smtClean="0"/>
              <a:t>τον </a:t>
            </a:r>
            <a:r>
              <a:rPr lang="el-GR" dirty="0"/>
              <a:t>πυρήνα του μετατροπέα που αποσκοπεί στην παραγωγή του ψηφιακού σήματος από το αναλογικό</a:t>
            </a:r>
            <a:endParaRPr lang="el-GR" dirty="0" smtClean="0"/>
          </a:p>
          <a:p>
            <a:pPr algn="just"/>
            <a:r>
              <a:rPr lang="el-GR" dirty="0" smtClean="0"/>
              <a:t>Μέθοδοι μετατροπής αναλογικού σήματος σε ψηφιακό:</a:t>
            </a:r>
          </a:p>
          <a:p>
            <a:pPr lvl="1" algn="just"/>
            <a:r>
              <a:rPr lang="el-GR" dirty="0"/>
              <a:t>Δ</a:t>
            </a:r>
            <a:r>
              <a:rPr lang="el-GR" dirty="0" smtClean="0"/>
              <a:t>ιαδοχική προσέγγιση – πιο απλή μέθοδος</a:t>
            </a:r>
          </a:p>
          <a:p>
            <a:pPr lvl="1" algn="just"/>
            <a:r>
              <a:rPr lang="el-GR" dirty="0" smtClean="0"/>
              <a:t>Μετατροπή καταρράκτη </a:t>
            </a:r>
            <a:r>
              <a:rPr lang="el-GR" dirty="0"/>
              <a:t>(</a:t>
            </a:r>
            <a:r>
              <a:rPr lang="en-US" dirty="0"/>
              <a:t>flash conversion</a:t>
            </a:r>
            <a:r>
              <a:rPr lang="el-GR" dirty="0" smtClean="0"/>
              <a:t>) – πιο γρήγορη μέθοδος</a:t>
            </a:r>
          </a:p>
          <a:p>
            <a:pPr lvl="1" algn="just"/>
            <a:r>
              <a:rPr lang="el-GR" dirty="0" smtClean="0"/>
              <a:t>Δέλτα-Σίγμα – υψηλή απόδοση σε ακρίβεια και θόρυβο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4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Αναλογικά κανάλια εισόδου - εξόδου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Αναλογικά κανάλια εισόδου</a:t>
            </a:r>
          </a:p>
          <a:p>
            <a:pPr lvl="1" algn="just"/>
            <a:r>
              <a:rPr lang="el-GR" dirty="0"/>
              <a:t>Το πλήθος </a:t>
            </a:r>
            <a:r>
              <a:rPr lang="el-GR" dirty="0" smtClean="0"/>
              <a:t>τους καθορίζει τον αριθμό </a:t>
            </a:r>
            <a:r>
              <a:rPr lang="el-GR" dirty="0"/>
              <a:t>των συσκευών που μπορούν να συνδεθούν με το σύστημα </a:t>
            </a:r>
            <a:r>
              <a:rPr lang="el-GR" dirty="0" smtClean="0"/>
              <a:t>για </a:t>
            </a:r>
            <a:r>
              <a:rPr lang="el-GR" dirty="0"/>
              <a:t>συλλογή </a:t>
            </a:r>
            <a:r>
              <a:rPr lang="el-GR" dirty="0" smtClean="0"/>
              <a:t>μετρήσεων</a:t>
            </a:r>
          </a:p>
          <a:p>
            <a:pPr lvl="1" algn="just"/>
            <a:r>
              <a:rPr lang="el-GR" dirty="0" smtClean="0"/>
              <a:t>Μπορεί </a:t>
            </a:r>
            <a:r>
              <a:rPr lang="el-GR" dirty="0"/>
              <a:t>να είναι μονής-εισόδου (</a:t>
            </a:r>
            <a:r>
              <a:rPr lang="en-US" dirty="0"/>
              <a:t>single</a:t>
            </a:r>
            <a:r>
              <a:rPr lang="el-GR" dirty="0"/>
              <a:t>-</a:t>
            </a:r>
            <a:r>
              <a:rPr lang="en-US" dirty="0"/>
              <a:t>ended</a:t>
            </a:r>
            <a:r>
              <a:rPr lang="el-GR" dirty="0" smtClean="0"/>
              <a:t>), διαφορικής </a:t>
            </a:r>
            <a:r>
              <a:rPr lang="el-GR" dirty="0"/>
              <a:t>εισόδου (</a:t>
            </a:r>
            <a:r>
              <a:rPr lang="en-US" dirty="0"/>
              <a:t>differential</a:t>
            </a:r>
            <a:r>
              <a:rPr lang="el-GR" dirty="0"/>
              <a:t>) ή </a:t>
            </a:r>
            <a:r>
              <a:rPr lang="el-GR" dirty="0" smtClean="0"/>
              <a:t>ψευδο-διαφορικής εισόδου </a:t>
            </a:r>
            <a:r>
              <a:rPr lang="el-GR" dirty="0"/>
              <a:t>(</a:t>
            </a:r>
            <a:r>
              <a:rPr lang="en-GB" dirty="0"/>
              <a:t>pseudo-differential</a:t>
            </a:r>
            <a:r>
              <a:rPr lang="en-GB" dirty="0" smtClean="0"/>
              <a:t>)</a:t>
            </a:r>
            <a:endParaRPr lang="el-GR" dirty="0" smtClean="0"/>
          </a:p>
          <a:p>
            <a:pPr lvl="1" algn="just"/>
            <a:r>
              <a:rPr lang="el-GR" dirty="0" smtClean="0"/>
              <a:t>Ταυτόχρονη δειγματοληψία από όλα τα κανάλια εισόδου εξαρτάται από </a:t>
            </a:r>
            <a:r>
              <a:rPr lang="el-GR" dirty="0"/>
              <a:t>το πλήθος των κυκλωμάτων δειγματοληψίας και κράτησης σε συνδυασμό με το πλήθος των μετατροπέων αναλογικού σήματος σε ψηφιακό</a:t>
            </a:r>
            <a:endParaRPr lang="el-GR" dirty="0" smtClean="0"/>
          </a:p>
          <a:p>
            <a:pPr algn="just"/>
            <a:r>
              <a:rPr lang="el-GR" dirty="0"/>
              <a:t>Αναλογικά κανάλια </a:t>
            </a:r>
            <a:r>
              <a:rPr lang="el-GR" dirty="0" smtClean="0"/>
              <a:t>εξόδου</a:t>
            </a:r>
          </a:p>
          <a:p>
            <a:pPr lvl="1" algn="just"/>
            <a:r>
              <a:rPr lang="el-GR" dirty="0" smtClean="0"/>
              <a:t>Υπάρχουν συσκευές με ψηφιακά και αναλογικά ή μόνο αναλογικά κανάλια εξόδου</a:t>
            </a:r>
          </a:p>
          <a:p>
            <a:pPr lvl="1" algn="just"/>
            <a:r>
              <a:rPr lang="el-GR" dirty="0" smtClean="0"/>
              <a:t>Ενσωματώνουν </a:t>
            </a:r>
            <a:r>
              <a:rPr lang="el-GR" dirty="0"/>
              <a:t>μετατροπείς ψηφιακού σήματος σε αναλογικό </a:t>
            </a:r>
            <a:endParaRPr lang="el-GR" dirty="0" smtClean="0"/>
          </a:p>
          <a:p>
            <a:pPr lvl="1" algn="just"/>
            <a:r>
              <a:rPr lang="el-GR" dirty="0" smtClean="0"/>
              <a:t>Βασικό </a:t>
            </a:r>
            <a:r>
              <a:rPr lang="el-GR" dirty="0"/>
              <a:t>χαρακτηριστικό </a:t>
            </a:r>
            <a:r>
              <a:rPr lang="el-GR" dirty="0" smtClean="0"/>
              <a:t>ο </a:t>
            </a:r>
            <a:r>
              <a:rPr lang="el-GR" dirty="0"/>
              <a:t>χρόνος αποκατάστασης της αναλογικής τάσης στην έξοδο τους (settling time)</a:t>
            </a:r>
          </a:p>
        </p:txBody>
      </p:sp>
    </p:spTree>
    <p:extLst>
      <p:ext uri="{BB962C8B-B14F-4D97-AF65-F5344CB8AC3E}">
        <p14:creationId xmlns:p14="http://schemas.microsoft.com/office/powerpoint/2010/main" val="30071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Σκανδαλιστές</a:t>
            </a:r>
            <a:r>
              <a:rPr lang="el-GR" dirty="0" smtClean="0"/>
              <a:t> – χρονόμετρα/μετρητές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algn="just"/>
            <a:r>
              <a:rPr lang="el-GR" dirty="0" smtClean="0"/>
              <a:t>Σκανδαλιστές</a:t>
            </a:r>
          </a:p>
          <a:p>
            <a:pPr lvl="1" algn="just"/>
            <a:r>
              <a:rPr lang="el-GR" dirty="0" smtClean="0"/>
              <a:t>Χρησιμοποιούνται για το συγχρονισμό </a:t>
            </a:r>
            <a:r>
              <a:rPr lang="el-GR" dirty="0"/>
              <a:t>της συλλογής δεδομένων με ένα εξωτερικό γεγονός ή μια εντολή του </a:t>
            </a:r>
            <a:r>
              <a:rPr lang="el-GR" dirty="0" smtClean="0"/>
              <a:t>λογισμικού</a:t>
            </a:r>
          </a:p>
          <a:p>
            <a:pPr lvl="1" algn="just"/>
            <a:r>
              <a:rPr lang="el-GR" dirty="0"/>
              <a:t>Υπάρχουν αναλογικοί και </a:t>
            </a:r>
            <a:r>
              <a:rPr lang="el-GR" dirty="0" smtClean="0"/>
              <a:t>ψηφιακοί</a:t>
            </a:r>
          </a:p>
          <a:p>
            <a:pPr lvl="1" algn="just"/>
            <a:r>
              <a:rPr lang="el-GR" dirty="0" smtClean="0"/>
              <a:t>Οι </a:t>
            </a:r>
            <a:r>
              <a:rPr lang="el-GR" i="1" dirty="0" smtClean="0"/>
              <a:t>σκανδαλιστές έναρξης</a:t>
            </a:r>
            <a:r>
              <a:rPr lang="el-GR" dirty="0" smtClean="0"/>
              <a:t> ενεργοποιούν </a:t>
            </a:r>
            <a:r>
              <a:rPr lang="el-GR" dirty="0"/>
              <a:t>τη διαδικασία συλλογής δεδομένων μόλις συμβεί το προκαθορισμένο </a:t>
            </a:r>
            <a:r>
              <a:rPr lang="el-GR" dirty="0" smtClean="0"/>
              <a:t>γεγονός</a:t>
            </a:r>
          </a:p>
          <a:p>
            <a:pPr lvl="1" algn="just"/>
            <a:r>
              <a:rPr lang="el-GR" dirty="0" smtClean="0"/>
              <a:t>Οι </a:t>
            </a:r>
            <a:r>
              <a:rPr lang="el-GR" i="1" dirty="0"/>
              <a:t>σκανδαλιστές </a:t>
            </a:r>
            <a:r>
              <a:rPr lang="el-GR" i="1" dirty="0" smtClean="0"/>
              <a:t>αναφοράς</a:t>
            </a:r>
            <a:r>
              <a:rPr lang="el-GR" dirty="0" smtClean="0"/>
              <a:t> ενεργοποιούν </a:t>
            </a:r>
            <a:r>
              <a:rPr lang="el-GR" dirty="0"/>
              <a:t>τη διαδικασία συλλογής δεδομένων </a:t>
            </a:r>
            <a:r>
              <a:rPr lang="el-GR" dirty="0" smtClean="0"/>
              <a:t>πριν </a:t>
            </a:r>
            <a:r>
              <a:rPr lang="el-GR" dirty="0"/>
              <a:t>συμβεί </a:t>
            </a:r>
            <a:r>
              <a:rPr lang="el-GR" dirty="0" smtClean="0"/>
              <a:t>ένα </a:t>
            </a:r>
            <a:r>
              <a:rPr lang="el-GR" dirty="0"/>
              <a:t>προκαθορισμένο γεγονός </a:t>
            </a:r>
            <a:endParaRPr lang="el-GR" dirty="0" smtClean="0"/>
          </a:p>
          <a:p>
            <a:pPr algn="just"/>
            <a:r>
              <a:rPr lang="el-GR" dirty="0" smtClean="0"/>
              <a:t>Χρονόμετρα – μετρητές</a:t>
            </a:r>
          </a:p>
          <a:p>
            <a:pPr lvl="1" algn="just"/>
            <a:r>
              <a:rPr lang="el-GR" dirty="0"/>
              <a:t>Τα κυκλώματα αυτά αποτελούνται </a:t>
            </a:r>
            <a:r>
              <a:rPr lang="el-GR" dirty="0" smtClean="0"/>
              <a:t>από </a:t>
            </a:r>
            <a:r>
              <a:rPr lang="el-GR" dirty="0"/>
              <a:t>μετρητές (κυκλώματα που απαριθμούν παλμούς) και γεννήτριες </a:t>
            </a:r>
            <a:r>
              <a:rPr lang="el-GR" dirty="0" smtClean="0"/>
              <a:t>συχνοτήτων</a:t>
            </a:r>
          </a:p>
          <a:p>
            <a:pPr lvl="1" algn="just"/>
            <a:r>
              <a:rPr lang="el-GR" dirty="0"/>
              <a:t>Η χρήση </a:t>
            </a:r>
            <a:r>
              <a:rPr lang="el-GR" dirty="0" smtClean="0"/>
              <a:t>τους αυξάνει την </a:t>
            </a:r>
            <a:r>
              <a:rPr lang="el-GR" dirty="0"/>
              <a:t>ευελιξία του </a:t>
            </a:r>
            <a:r>
              <a:rPr lang="el-GR" dirty="0" smtClean="0"/>
              <a:t>συστήματος</a:t>
            </a:r>
          </a:p>
          <a:p>
            <a:pPr lvl="1" algn="just"/>
            <a:r>
              <a:rPr lang="el-GR" dirty="0" smtClean="0"/>
              <a:t>Επιτρέπεται </a:t>
            </a:r>
            <a:r>
              <a:rPr lang="el-GR" dirty="0"/>
              <a:t>η ανεξάρτητη χρήση </a:t>
            </a:r>
            <a:r>
              <a:rPr lang="el-GR" dirty="0" smtClean="0"/>
              <a:t>τους και </a:t>
            </a:r>
            <a:r>
              <a:rPr lang="el-GR" dirty="0"/>
              <a:t>ο συνδυασμός τους με εξωτερικούς μετρητές και πηγές συχνοτήτων</a:t>
            </a:r>
          </a:p>
        </p:txBody>
      </p:sp>
    </p:spTree>
    <p:extLst>
      <p:ext uri="{BB962C8B-B14F-4D97-AF65-F5344CB8AC3E}">
        <p14:creationId xmlns:p14="http://schemas.microsoft.com/office/powerpoint/2010/main" val="24422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Διαθέσιμο υλικό συλλογής 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Α</a:t>
            </a:r>
            <a:r>
              <a:rPr lang="el-GR" dirty="0" smtClean="0"/>
              <a:t>ρκετές </a:t>
            </a:r>
            <a:r>
              <a:rPr lang="el-GR" dirty="0"/>
              <a:t>εταιρείες </a:t>
            </a:r>
            <a:r>
              <a:rPr lang="el-GR" dirty="0" smtClean="0"/>
              <a:t>δραστηριοποιούνται </a:t>
            </a:r>
            <a:r>
              <a:rPr lang="el-GR" dirty="0"/>
              <a:t>στο χώρο της παραγωγής υλικού συλλογής δεδομένων για συστήματα πραγματικού </a:t>
            </a:r>
            <a:r>
              <a:rPr lang="el-GR" dirty="0" smtClean="0"/>
              <a:t>χρόνου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Ενδεικτικά:</a:t>
            </a:r>
          </a:p>
          <a:p>
            <a:pPr lvl="1" algn="just"/>
            <a:r>
              <a:rPr lang="en-US" dirty="0" smtClean="0"/>
              <a:t>National Instruments</a:t>
            </a:r>
            <a:endParaRPr lang="el-GR" dirty="0" smtClean="0"/>
          </a:p>
          <a:p>
            <a:pPr lvl="1" algn="just"/>
            <a:r>
              <a:rPr lang="en-US" dirty="0" err="1" smtClean="0"/>
              <a:t>Microstar</a:t>
            </a:r>
            <a:r>
              <a:rPr lang="en-US" dirty="0" smtClean="0"/>
              <a:t> </a:t>
            </a:r>
            <a:r>
              <a:rPr lang="en-US" dirty="0" err="1" smtClean="0"/>
              <a:t>Labatories</a:t>
            </a:r>
            <a:endParaRPr lang="el-GR" dirty="0" smtClean="0"/>
          </a:p>
          <a:p>
            <a:pPr lvl="1" algn="just"/>
            <a:r>
              <a:rPr lang="en-US" dirty="0" smtClean="0"/>
              <a:t>Measurement </a:t>
            </a:r>
            <a:r>
              <a:rPr lang="en-US" dirty="0"/>
              <a:t>Systems Data Translation </a:t>
            </a:r>
            <a:r>
              <a:rPr lang="en-US" dirty="0" err="1" smtClean="0"/>
              <a:t>Keithley</a:t>
            </a:r>
            <a:endParaRPr lang="el-GR" dirty="0" smtClean="0"/>
          </a:p>
          <a:p>
            <a:pPr lvl="1" algn="just"/>
            <a:r>
              <a:rPr lang="en-US" dirty="0" smtClean="0"/>
              <a:t>Kinetic Systems</a:t>
            </a:r>
            <a:endParaRPr lang="el-GR" dirty="0" smtClean="0"/>
          </a:p>
          <a:p>
            <a:pPr lvl="1" algn="just"/>
            <a:r>
              <a:rPr lang="en-US" dirty="0" smtClean="0"/>
              <a:t>Super Logic</a:t>
            </a:r>
            <a:endParaRPr lang="el-GR" dirty="0" smtClean="0"/>
          </a:p>
          <a:p>
            <a:pPr lvl="1" algn="just"/>
            <a:r>
              <a:rPr lang="en-US" dirty="0" smtClean="0"/>
              <a:t>Spectrum</a:t>
            </a:r>
            <a:endParaRPr lang="el-GR" dirty="0" smtClean="0"/>
          </a:p>
          <a:p>
            <a:pPr lvl="1" algn="just"/>
            <a:r>
              <a:rPr lang="en-US" dirty="0" smtClean="0"/>
              <a:t>United </a:t>
            </a:r>
            <a:r>
              <a:rPr lang="en-US" dirty="0"/>
              <a:t>Electronic Industries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41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Υλικό με διασύνδεση </a:t>
            </a:r>
            <a:r>
              <a:rPr lang="en-US" dirty="0" smtClean="0"/>
              <a:t>PXI</a:t>
            </a:r>
            <a:endParaRPr lang="el-G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792042"/>
              </p:ext>
            </p:extLst>
          </p:nvPr>
        </p:nvGraphicFramePr>
        <p:xfrm>
          <a:off x="214819" y="1052736"/>
          <a:ext cx="851768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2808312" cy="204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Υλικό με διασύνδεση </a:t>
            </a:r>
            <a:r>
              <a:rPr lang="en-US" dirty="0" smtClean="0"/>
              <a:t>PCI</a:t>
            </a:r>
            <a:endParaRPr lang="el-G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514255"/>
              </p:ext>
            </p:extLst>
          </p:nvPr>
        </p:nvGraphicFramePr>
        <p:xfrm>
          <a:off x="179512" y="871813"/>
          <a:ext cx="8280920" cy="5293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2376264" cy="1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Υλικό με διασύνδεση </a:t>
            </a:r>
            <a:r>
              <a:rPr lang="en-US" dirty="0" smtClean="0"/>
              <a:t>ISA</a:t>
            </a:r>
            <a:endParaRPr lang="el-G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462546"/>
              </p:ext>
            </p:extLst>
          </p:nvPr>
        </p:nvGraphicFramePr>
        <p:xfrm>
          <a:off x="467544" y="1124744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3203847" cy="23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Υλικό με διασύνδεση </a:t>
            </a:r>
            <a:r>
              <a:rPr lang="en-US" dirty="0" smtClean="0"/>
              <a:t>USB</a:t>
            </a:r>
            <a:endParaRPr lang="el-G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326382"/>
              </p:ext>
            </p:extLst>
          </p:nvPr>
        </p:nvGraphicFramePr>
        <p:xfrm>
          <a:off x="179512" y="859414"/>
          <a:ext cx="8208912" cy="5377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3203847" cy="1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Επαναπρογραμματιζόμενες</a:t>
            </a:r>
            <a:r>
              <a:rPr lang="el-GR" dirty="0" smtClean="0"/>
              <a:t> συσκευές (</a:t>
            </a:r>
            <a:r>
              <a:rPr lang="el-GR" dirty="0" smtClean="0"/>
              <a:t>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algn="just"/>
            <a:r>
              <a:rPr lang="el-GR" dirty="0" smtClean="0"/>
              <a:t>Υπάρχει ανάγκη χρήσης </a:t>
            </a:r>
            <a:r>
              <a:rPr lang="el-GR" dirty="0"/>
              <a:t>επαναπρογραμματιζόμενων στο πεδίο συσκευών (</a:t>
            </a:r>
            <a:r>
              <a:rPr lang="en-US" dirty="0"/>
              <a:t>Field</a:t>
            </a:r>
            <a:r>
              <a:rPr lang="el-GR" dirty="0"/>
              <a:t>-</a:t>
            </a:r>
            <a:r>
              <a:rPr lang="en-US" dirty="0"/>
              <a:t>Programmable devices</a:t>
            </a:r>
            <a:r>
              <a:rPr lang="el-GR" dirty="0"/>
              <a:t>, </a:t>
            </a:r>
            <a:r>
              <a:rPr lang="en-US" dirty="0"/>
              <a:t>FPDs</a:t>
            </a:r>
            <a:r>
              <a:rPr lang="el-GR" dirty="0" smtClean="0"/>
              <a:t>)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/>
              <a:t>Τα περισσότερα πρωτότυπα κυκλώματα και πολλά σχέδια που περνούν στην παραγωγή υλοποιούνται σε </a:t>
            </a:r>
            <a:r>
              <a:rPr lang="el-GR" dirty="0" smtClean="0"/>
              <a:t>FPDs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Πλεονεκτήματα </a:t>
            </a:r>
            <a:r>
              <a:rPr lang="en-US" dirty="0" smtClean="0"/>
              <a:t>FPDs:</a:t>
            </a:r>
            <a:endParaRPr lang="el-GR" dirty="0" smtClean="0"/>
          </a:p>
          <a:p>
            <a:pPr lvl="1" algn="just"/>
            <a:r>
              <a:rPr lang="el-GR" dirty="0" smtClean="0"/>
              <a:t>Μικρό κόστος</a:t>
            </a:r>
          </a:p>
          <a:p>
            <a:pPr lvl="1" algn="just"/>
            <a:r>
              <a:rPr lang="el-GR" dirty="0" smtClean="0"/>
              <a:t>Γρήγορες αλλαγές στο σχεδιασμό</a:t>
            </a:r>
          </a:p>
        </p:txBody>
      </p:sp>
    </p:spTree>
    <p:extLst>
      <p:ext uri="{BB962C8B-B14F-4D97-AF65-F5344CB8AC3E}">
        <p14:creationId xmlns:p14="http://schemas.microsoft.com/office/powerpoint/2010/main" val="12786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Επαναπρογραμματιζόμενες</a:t>
            </a:r>
            <a:r>
              <a:rPr lang="el-GR" dirty="0"/>
              <a:t> </a:t>
            </a:r>
            <a:r>
              <a:rPr lang="el-GR" dirty="0" smtClean="0"/>
              <a:t>συσκευές (</a:t>
            </a:r>
            <a:r>
              <a:rPr lang="el-GR" dirty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616624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Εξέλιξη των </a:t>
            </a:r>
            <a:r>
              <a:rPr lang="en-US" dirty="0" smtClean="0"/>
              <a:t>FPDs:</a:t>
            </a:r>
          </a:p>
          <a:p>
            <a:pPr lvl="1" algn="just"/>
            <a:r>
              <a:rPr lang="el-GR" dirty="0"/>
              <a:t>Π</a:t>
            </a:r>
            <a:r>
              <a:rPr lang="el-GR" dirty="0" smtClean="0"/>
              <a:t>ρογραμματιζόμενη μνήμη </a:t>
            </a:r>
            <a:r>
              <a:rPr lang="el-GR" dirty="0"/>
              <a:t>PROM (</a:t>
            </a:r>
            <a:r>
              <a:rPr lang="en-US" dirty="0"/>
              <a:t>Programmable Read Only Memory</a:t>
            </a:r>
            <a:r>
              <a:rPr lang="el-GR" dirty="0" smtClean="0"/>
              <a:t>)</a:t>
            </a:r>
          </a:p>
          <a:p>
            <a:pPr lvl="1" algn="just"/>
            <a:r>
              <a:rPr lang="el-GR" dirty="0"/>
              <a:t>Πίνακας Προγραμματιζόμενης Λογικής (</a:t>
            </a:r>
            <a:r>
              <a:rPr lang="en-US" dirty="0"/>
              <a:t>Programmable Logic Array</a:t>
            </a:r>
            <a:r>
              <a:rPr lang="el-GR" dirty="0"/>
              <a:t> – </a:t>
            </a:r>
            <a:r>
              <a:rPr lang="en-US" dirty="0"/>
              <a:t>PLA</a:t>
            </a:r>
            <a:r>
              <a:rPr lang="el-GR" dirty="0" smtClean="0"/>
              <a:t>)</a:t>
            </a:r>
          </a:p>
          <a:p>
            <a:pPr lvl="1" algn="just"/>
            <a:r>
              <a:rPr lang="el-GR" dirty="0"/>
              <a:t>Λογικές Προγραμματιζόμενων Πινάκων (</a:t>
            </a:r>
            <a:r>
              <a:rPr lang="en-US" dirty="0"/>
              <a:t>Programmable Array Logic</a:t>
            </a:r>
            <a:r>
              <a:rPr lang="el-GR" dirty="0"/>
              <a:t> – PAL</a:t>
            </a:r>
            <a:r>
              <a:rPr lang="el-GR" dirty="0" smtClean="0"/>
              <a:t>)</a:t>
            </a:r>
          </a:p>
          <a:p>
            <a:pPr lvl="1" algn="just"/>
            <a:r>
              <a:rPr lang="el-GR" dirty="0"/>
              <a:t>Σύνθετες Προγραμματιζόμενες Λογικές Συσκευές (</a:t>
            </a:r>
            <a:r>
              <a:rPr lang="en-US" dirty="0"/>
              <a:t>Complex Programmable Logic Devices</a:t>
            </a:r>
            <a:r>
              <a:rPr lang="el-GR" dirty="0"/>
              <a:t> - </a:t>
            </a:r>
            <a:r>
              <a:rPr lang="en-US" dirty="0"/>
              <a:t>CPLD</a:t>
            </a:r>
            <a:r>
              <a:rPr lang="el-GR" dirty="0" smtClean="0"/>
              <a:t>)</a:t>
            </a:r>
          </a:p>
          <a:p>
            <a:pPr lvl="1" algn="just"/>
            <a:r>
              <a:rPr lang="en-US" dirty="0"/>
              <a:t>Mask</a:t>
            </a:r>
            <a:r>
              <a:rPr lang="el-GR" dirty="0"/>
              <a:t>-</a:t>
            </a:r>
            <a:r>
              <a:rPr lang="en-US" dirty="0"/>
              <a:t>Programmable Gate Arrays</a:t>
            </a:r>
            <a:r>
              <a:rPr lang="el-GR" dirty="0"/>
              <a:t> (MPGA</a:t>
            </a:r>
            <a:r>
              <a:rPr lang="el-GR" dirty="0" smtClean="0"/>
              <a:t>)</a:t>
            </a:r>
          </a:p>
          <a:p>
            <a:pPr lvl="1" algn="just"/>
            <a:r>
              <a:rPr lang="el-GR" dirty="0" smtClean="0"/>
              <a:t>Επαναπρογραμματιζόμενες Συστοιχίες </a:t>
            </a:r>
            <a:r>
              <a:rPr lang="el-GR" dirty="0"/>
              <a:t>Πυλών (</a:t>
            </a:r>
            <a:r>
              <a:rPr lang="en-US" dirty="0"/>
              <a:t>Field Programmable Gate Arrays</a:t>
            </a:r>
            <a:r>
              <a:rPr lang="el-GR" dirty="0"/>
              <a:t> – </a:t>
            </a:r>
            <a:r>
              <a:rPr lang="en-US" dirty="0"/>
              <a:t>FPGAs</a:t>
            </a:r>
            <a:r>
              <a:rPr lang="el-GR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8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2F5897"/>
                </a:solidFill>
              </a:rPr>
              <a:t>ΙΣΤΟΡΙΚΗ </a:t>
            </a:r>
            <a:r>
              <a:rPr lang="el-GR" dirty="0" smtClean="0">
                <a:solidFill>
                  <a:srgbClr val="2F5897"/>
                </a:solidFill>
              </a:rPr>
              <a:t>ΑΝΑΔΡΟΜΗ</a:t>
            </a:r>
            <a:r>
              <a:rPr lang="en-US" dirty="0" smtClean="0">
                <a:solidFill>
                  <a:srgbClr val="2F5897"/>
                </a:solidFill>
              </a:rPr>
              <a:t> </a:t>
            </a:r>
            <a:r>
              <a:rPr lang="el-GR" dirty="0">
                <a:solidFill>
                  <a:srgbClr val="2F5897"/>
                </a:solidFill>
              </a:rPr>
              <a:t> – παράδειγμα </a:t>
            </a:r>
            <a:r>
              <a:rPr lang="el-GR" dirty="0" smtClean="0">
                <a:solidFill>
                  <a:srgbClr val="2F5897"/>
                </a:solidFill>
              </a:rPr>
              <a:t>2</a:t>
            </a:r>
            <a:endParaRPr lang="el-GR" dirty="0"/>
          </a:p>
        </p:txBody>
      </p:sp>
      <p:pic>
        <p:nvPicPr>
          <p:cNvPr id="5" name="Picture 1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5" y="836712"/>
            <a:ext cx="7622470" cy="496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1498" y="5949280"/>
            <a:ext cx="694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Ραδιοφασματογράφος</a:t>
            </a: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ARTEMIS MARK-IV</a:t>
            </a: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Παν/</a:t>
            </a:r>
            <a:r>
              <a:rPr lang="el-GR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μίου</a:t>
            </a: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Αθηνών, έτος 1996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246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Επαναπρογραμματιζόμενες</a:t>
            </a:r>
            <a:r>
              <a:rPr lang="el-GR" dirty="0"/>
              <a:t> </a:t>
            </a:r>
            <a:r>
              <a:rPr lang="el-GR" dirty="0" smtClean="0"/>
              <a:t>συσκευές 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Προγραμματιζόμενη μνήμη PROM</a:t>
            </a:r>
            <a:endParaRPr lang="en-US" dirty="0" smtClean="0"/>
          </a:p>
          <a:p>
            <a:pPr lvl="1" algn="just"/>
            <a:r>
              <a:rPr lang="el-GR" dirty="0"/>
              <a:t>Ο</a:t>
            </a:r>
            <a:r>
              <a:rPr lang="el-GR" dirty="0" smtClean="0"/>
              <a:t>ι </a:t>
            </a:r>
            <a:r>
              <a:rPr lang="el-GR" dirty="0"/>
              <a:t>γραμμές διευθύνσεων χρησιμοποιούνται ως είσοδοι των λογικών κυκλωμάτων και οι γραμμές δεδομένων ως </a:t>
            </a:r>
            <a:r>
              <a:rPr lang="el-GR" dirty="0" smtClean="0"/>
              <a:t>έξοδοι</a:t>
            </a:r>
          </a:p>
          <a:p>
            <a:pPr lvl="1" algn="just"/>
            <a:r>
              <a:rPr lang="el-GR" dirty="0"/>
              <a:t>Οι συνήθεις λογικές συναρτήσεις </a:t>
            </a:r>
            <a:r>
              <a:rPr lang="el-GR" dirty="0" smtClean="0"/>
              <a:t>περιλαμβάνουν </a:t>
            </a:r>
            <a:r>
              <a:rPr lang="el-GR" dirty="0"/>
              <a:t>λίγους μόνο </a:t>
            </a:r>
            <a:r>
              <a:rPr lang="el-GR" dirty="0" smtClean="0"/>
              <a:t>όρους</a:t>
            </a:r>
          </a:p>
          <a:p>
            <a:pPr lvl="1" algn="just"/>
            <a:r>
              <a:rPr lang="el-GR" dirty="0"/>
              <a:t>Π</a:t>
            </a:r>
            <a:r>
              <a:rPr lang="el-GR" dirty="0" smtClean="0"/>
              <a:t>εριέχει </a:t>
            </a:r>
            <a:r>
              <a:rPr lang="el-GR" dirty="0"/>
              <a:t>ένα πλήρη αποκωδικοποιητή για όλες τις γραμμές διευθύνσεων της εισόδου </a:t>
            </a:r>
            <a:r>
              <a:rPr lang="el-GR" dirty="0" smtClean="0"/>
              <a:t>της </a:t>
            </a:r>
            <a:r>
              <a:rPr lang="el-GR" dirty="0" smtClean="0">
                <a:sym typeface="Symbol"/>
              </a:rPr>
              <a:t> </a:t>
            </a:r>
            <a:r>
              <a:rPr lang="el-GR" dirty="0"/>
              <a:t>σπατάλη πόρων</a:t>
            </a:r>
            <a:endParaRPr lang="el-GR" dirty="0" smtClean="0"/>
          </a:p>
          <a:p>
            <a:pPr algn="just"/>
            <a:r>
              <a:rPr lang="el-GR" dirty="0"/>
              <a:t>Πίνακας Προγραμματιζόμενης </a:t>
            </a:r>
            <a:r>
              <a:rPr lang="el-GR" dirty="0" smtClean="0"/>
              <a:t>Λογικής </a:t>
            </a:r>
            <a:r>
              <a:rPr lang="en-US" dirty="0" smtClean="0"/>
              <a:t>PLA</a:t>
            </a:r>
            <a:endParaRPr lang="el-GR" dirty="0" smtClean="0"/>
          </a:p>
          <a:p>
            <a:pPr lvl="1" algn="just"/>
            <a:r>
              <a:rPr lang="el-GR" dirty="0"/>
              <a:t>2 επίπεδα λογικών </a:t>
            </a:r>
            <a:r>
              <a:rPr lang="el-GR" dirty="0" smtClean="0"/>
              <a:t>πυλών (</a:t>
            </a:r>
            <a:r>
              <a:rPr lang="el-GR" dirty="0"/>
              <a:t>Μια προγραμματιζόμενη περιοχή </a:t>
            </a:r>
            <a:r>
              <a:rPr lang="el-GR" dirty="0" smtClean="0"/>
              <a:t>AND </a:t>
            </a:r>
            <a:r>
              <a:rPr lang="el-GR" dirty="0"/>
              <a:t>ακολουθούμενη από μια προγραμματιζόμενη περιοχή OR</a:t>
            </a:r>
            <a:r>
              <a:rPr lang="el-GR" dirty="0" smtClean="0"/>
              <a:t>)</a:t>
            </a:r>
          </a:p>
          <a:p>
            <a:pPr lvl="1" algn="just"/>
            <a:r>
              <a:rPr lang="el-GR" dirty="0" smtClean="0"/>
              <a:t>Κατάλληλοι </a:t>
            </a:r>
            <a:r>
              <a:rPr lang="el-GR" dirty="0"/>
              <a:t>για να υπολογίζουν λογικές συναρτήσεις που μπορούν να εκφραστούν ως διαζεύξεις συζεύξεων</a:t>
            </a:r>
            <a:endParaRPr lang="en-US" dirty="0" smtClean="0"/>
          </a:p>
          <a:p>
            <a:pPr algn="just"/>
            <a:r>
              <a:rPr lang="el-GR" dirty="0"/>
              <a:t>Λογικές Προγραμματιζόμενων </a:t>
            </a:r>
            <a:r>
              <a:rPr lang="el-GR" dirty="0" smtClean="0"/>
              <a:t>Πινάκων</a:t>
            </a:r>
            <a:r>
              <a:rPr lang="en-US" dirty="0" smtClean="0"/>
              <a:t> PAL</a:t>
            </a:r>
            <a:endParaRPr lang="el-GR" dirty="0" smtClean="0"/>
          </a:p>
          <a:p>
            <a:pPr lvl="1" algn="just"/>
            <a:r>
              <a:rPr lang="el-GR" dirty="0" smtClean="0"/>
              <a:t>Μόνο </a:t>
            </a:r>
            <a:r>
              <a:rPr lang="el-GR" dirty="0"/>
              <a:t>ένα προγραμματιζόμενο </a:t>
            </a:r>
            <a:r>
              <a:rPr lang="el-GR" dirty="0" smtClean="0"/>
              <a:t>επίπεδο (περιοχή AND) που </a:t>
            </a:r>
            <a:r>
              <a:rPr lang="el-GR" dirty="0"/>
              <a:t>τροφοδοτεί μία σταθερή </a:t>
            </a:r>
            <a:r>
              <a:rPr lang="el-GR" dirty="0" smtClean="0"/>
              <a:t>περιοχή </a:t>
            </a:r>
            <a:r>
              <a:rPr lang="el-GR" dirty="0"/>
              <a:t>πυλών </a:t>
            </a:r>
            <a:r>
              <a:rPr lang="el-GR" dirty="0" smtClean="0"/>
              <a:t>OR</a:t>
            </a:r>
          </a:p>
          <a:p>
            <a:pPr lvl="1" algn="just"/>
            <a:r>
              <a:rPr lang="el-GR" dirty="0" smtClean="0"/>
              <a:t>Δυνατότητα </a:t>
            </a:r>
            <a:r>
              <a:rPr lang="el-GR" dirty="0"/>
              <a:t>υλοποίησης συνεχόμενων </a:t>
            </a:r>
            <a:r>
              <a:rPr lang="el-GR" dirty="0" smtClean="0"/>
              <a:t>κυκλωμάτων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5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Επαναπρογραμματιζόμενες</a:t>
            </a:r>
            <a:r>
              <a:rPr lang="el-GR" dirty="0"/>
              <a:t> </a:t>
            </a:r>
            <a:r>
              <a:rPr lang="el-GR" dirty="0" smtClean="0"/>
              <a:t>συσκευές 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56322"/>
            <a:ext cx="3924436" cy="4732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19872" y="5661248"/>
            <a:ext cx="14456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900" dirty="0">
                <a:solidFill>
                  <a:srgbClr val="202020"/>
                </a:solidFill>
                <a:latin typeface="Calibri" pitchFamily="34" charset="0"/>
              </a:rPr>
              <a:t>Συσκευή PAL</a:t>
            </a:r>
          </a:p>
        </p:txBody>
      </p:sp>
    </p:spTree>
    <p:extLst>
      <p:ext uri="{BB962C8B-B14F-4D97-AF65-F5344CB8AC3E}">
        <p14:creationId xmlns:p14="http://schemas.microsoft.com/office/powerpoint/2010/main" val="25670119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Επαναπρογραμματιζόμενες</a:t>
            </a:r>
            <a:r>
              <a:rPr lang="el-GR" dirty="0"/>
              <a:t> </a:t>
            </a:r>
            <a:r>
              <a:rPr lang="el-GR" dirty="0" smtClean="0"/>
              <a:t>συσκευές (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just"/>
            <a:r>
              <a:rPr lang="el-GR" dirty="0" smtClean="0"/>
              <a:t>Σύνθετες </a:t>
            </a:r>
            <a:r>
              <a:rPr lang="el-GR" dirty="0"/>
              <a:t>Προγραμματιζόμενες Λογικές </a:t>
            </a:r>
            <a:r>
              <a:rPr lang="el-GR" dirty="0" smtClean="0"/>
              <a:t>Συσκευές</a:t>
            </a:r>
            <a:r>
              <a:rPr lang="en-US" dirty="0" smtClean="0"/>
              <a:t> CLPD</a:t>
            </a:r>
          </a:p>
          <a:p>
            <a:pPr lvl="1" algn="just"/>
            <a:r>
              <a:rPr lang="el-GR" dirty="0" smtClean="0"/>
              <a:t>Παρέχουν </a:t>
            </a:r>
            <a:r>
              <a:rPr lang="el-GR" dirty="0"/>
              <a:t>λογική χωρητικότητα που αντιστοιχεί μέχρι και σε 50 συσκευές </a:t>
            </a:r>
            <a:r>
              <a:rPr lang="el-GR" dirty="0" smtClean="0"/>
              <a:t>SPLD</a:t>
            </a:r>
            <a:r>
              <a:rPr lang="en-US" dirty="0" smtClean="0"/>
              <a:t> (PLA, PAL)</a:t>
            </a:r>
            <a:endParaRPr lang="el-GR" dirty="0" smtClean="0"/>
          </a:p>
          <a:p>
            <a:pPr lvl="1" algn="just"/>
            <a:r>
              <a:rPr lang="el-GR" dirty="0" smtClean="0"/>
              <a:t>Περαιτέρω </a:t>
            </a:r>
            <a:r>
              <a:rPr lang="el-GR" dirty="0"/>
              <a:t>επέκταση της χωρητικότητας </a:t>
            </a:r>
            <a:r>
              <a:rPr lang="el-GR" dirty="0" smtClean="0"/>
              <a:t>παρουσιάζει δυσκολίες</a:t>
            </a:r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91"/>
          <a:stretch>
            <a:fillRect/>
          </a:stretch>
        </p:blipFill>
        <p:spPr bwMode="auto">
          <a:xfrm>
            <a:off x="1331640" y="2342271"/>
            <a:ext cx="5256584" cy="31749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31640" y="558924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202020"/>
                </a:solidFill>
                <a:latin typeface="Calibri" pitchFamily="34" charset="0"/>
              </a:rPr>
              <a:t>Ενσωμάτωση πολλών μπλοκ PLD με πίνακες προγραμματιζόμενης διασύνδεσης</a:t>
            </a:r>
          </a:p>
        </p:txBody>
      </p:sp>
    </p:spTree>
    <p:extLst>
      <p:ext uri="{BB962C8B-B14F-4D97-AF65-F5344CB8AC3E}">
        <p14:creationId xmlns:p14="http://schemas.microsoft.com/office/powerpoint/2010/main" val="11967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Επαναπρογραμματιζόμενες</a:t>
            </a:r>
            <a:r>
              <a:rPr lang="el-GR" dirty="0"/>
              <a:t> συσκευές(</a:t>
            </a:r>
            <a:r>
              <a:rPr lang="en-US" dirty="0" smtClean="0"/>
              <a:t>6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4189791" cy="5805264"/>
          </a:xfrm>
        </p:spPr>
        <p:txBody>
          <a:bodyPr>
            <a:normAutofit/>
          </a:bodyPr>
          <a:lstStyle/>
          <a:p>
            <a:r>
              <a:rPr lang="el-GR" dirty="0" err="1"/>
              <a:t>Επαναπρογραμματιζόμενες</a:t>
            </a:r>
            <a:r>
              <a:rPr lang="el-GR" dirty="0"/>
              <a:t> Συστοιχίες Πυλών</a:t>
            </a:r>
            <a:r>
              <a:rPr lang="en-US" dirty="0"/>
              <a:t> FPGA</a:t>
            </a:r>
            <a:endParaRPr lang="el-GR" dirty="0"/>
          </a:p>
          <a:p>
            <a:pPr lvl="1"/>
            <a:r>
              <a:rPr lang="el-GR" dirty="0"/>
              <a:t>Αποτελούνται από ένα πίνακα συνδεδεμένων λογικών κυκλωμάτων</a:t>
            </a:r>
          </a:p>
          <a:p>
            <a:pPr lvl="1"/>
            <a:r>
              <a:rPr lang="el-GR" dirty="0"/>
              <a:t>Υποστηρίζουν την υψηλότερη λογική χωρητικότητα</a:t>
            </a:r>
          </a:p>
          <a:p>
            <a:pPr lvl="1"/>
            <a:r>
              <a:rPr lang="el-GR" dirty="0"/>
              <a:t>Βασίζονται σε τρία στοιχεία:</a:t>
            </a:r>
          </a:p>
          <a:p>
            <a:pPr lvl="2"/>
            <a:r>
              <a:rPr lang="el-GR" dirty="0"/>
              <a:t>τα προγραμματιζόμενα λογικά μπλοκ (</a:t>
            </a:r>
            <a:r>
              <a:rPr lang="en-GB" dirty="0"/>
              <a:t>Configurable Logic Blocks - CLB) </a:t>
            </a:r>
          </a:p>
          <a:p>
            <a:pPr lvl="2"/>
            <a:r>
              <a:rPr lang="el-GR" dirty="0"/>
              <a:t>τα μπλοκ εισόδου/εξόδου (</a:t>
            </a:r>
            <a:r>
              <a:rPr lang="en-GB" dirty="0" err="1"/>
              <a:t>Input/Output</a:t>
            </a:r>
            <a:r>
              <a:rPr lang="en-GB" dirty="0"/>
              <a:t> Blocks IOB)</a:t>
            </a:r>
          </a:p>
          <a:p>
            <a:pPr lvl="2"/>
            <a:r>
              <a:rPr lang="el-GR" dirty="0"/>
              <a:t>το δίκτυο διασύνδεσης</a:t>
            </a:r>
          </a:p>
          <a:p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95" y="1052737"/>
            <a:ext cx="4824536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469800" y="5579542"/>
            <a:ext cx="2479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202020"/>
                </a:solidFill>
                <a:latin typeface="Calibri" pitchFamily="34" charset="0"/>
              </a:rPr>
              <a:t>Η αρχιτεκτονική FPGA</a:t>
            </a:r>
          </a:p>
        </p:txBody>
      </p:sp>
    </p:spTree>
    <p:extLst>
      <p:ext uri="{BB962C8B-B14F-4D97-AF65-F5344CB8AC3E}">
        <p14:creationId xmlns:p14="http://schemas.microsoft.com/office/powerpoint/2010/main" val="37230362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Λογική 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</a:t>
            </a:r>
            <a:r>
              <a:rPr lang="el-GR" dirty="0"/>
              <a:t>από τα βασικότερα χαρακτηριστικά των συσκευών </a:t>
            </a:r>
            <a:r>
              <a:rPr lang="el-GR" dirty="0" smtClean="0"/>
              <a:t>FPD</a:t>
            </a:r>
          </a:p>
          <a:p>
            <a:pPr lvl="1"/>
            <a:r>
              <a:rPr lang="el-GR" dirty="0"/>
              <a:t>από αυτή εξαρτάται σε μεγάλο βαθμό το κόστος </a:t>
            </a:r>
            <a:r>
              <a:rPr lang="el-GR" dirty="0" smtClean="0"/>
              <a:t>τους</a:t>
            </a:r>
          </a:p>
          <a:p>
            <a:r>
              <a:rPr lang="el-GR" dirty="0" smtClean="0"/>
              <a:t>Αντιπροσωπεύει την «ποσότητα</a:t>
            </a:r>
            <a:r>
              <a:rPr lang="el-GR" dirty="0"/>
              <a:t>» της ψηφιακής λογικής που μπορεί να οριστεί μέσα σε ένα </a:t>
            </a:r>
            <a:r>
              <a:rPr lang="el-GR" dirty="0" smtClean="0"/>
              <a:t>FPD</a:t>
            </a:r>
          </a:p>
          <a:p>
            <a:pPr lvl="1"/>
            <a:r>
              <a:rPr lang="el-GR" dirty="0" smtClean="0"/>
              <a:t>Μονάδα μέτρησης: «το </a:t>
            </a:r>
            <a:r>
              <a:rPr lang="el-GR" dirty="0"/>
              <a:t>ισοδύναμο πλήθος πυλών σε έναν κλασικό πίνακα </a:t>
            </a:r>
            <a:r>
              <a:rPr lang="el-GR" dirty="0" smtClean="0"/>
              <a:t>πυλών»</a:t>
            </a:r>
          </a:p>
          <a:p>
            <a:pPr lvl="2"/>
            <a:r>
              <a:rPr lang="el-GR" dirty="0" smtClean="0"/>
              <a:t>με </a:t>
            </a:r>
            <a:r>
              <a:rPr lang="el-GR" dirty="0"/>
              <a:t>άλλα λόγια η χωρητικότητα του FPD μετριέται με το μέγεθος του πίνακα πυλών με τον οποίο είναι αντίστοιχο το </a:t>
            </a:r>
            <a:r>
              <a:rPr lang="el-GR" dirty="0" smtClean="0"/>
              <a:t>FPD</a:t>
            </a:r>
          </a:p>
          <a:p>
            <a:pPr lvl="2"/>
            <a:r>
              <a:rPr lang="el-GR" dirty="0" smtClean="0"/>
              <a:t>Π.χ. </a:t>
            </a:r>
            <a:r>
              <a:rPr lang="el-GR" dirty="0"/>
              <a:t>«το πλήθος των πυλών NAND 2 εισόδων</a:t>
            </a:r>
            <a:r>
              <a:rPr lang="el-GR" dirty="0" smtClean="0"/>
              <a:t>»</a:t>
            </a:r>
          </a:p>
          <a:p>
            <a:r>
              <a:rPr lang="el-GR" dirty="0" smtClean="0"/>
              <a:t>Στη μονάδα «πλήθος </a:t>
            </a:r>
            <a:r>
              <a:rPr lang="el-GR" dirty="0"/>
              <a:t>των πυλών NAND 2 εισόδων</a:t>
            </a:r>
            <a:r>
              <a:rPr lang="el-GR" dirty="0" smtClean="0"/>
              <a:t>»:</a:t>
            </a:r>
          </a:p>
          <a:p>
            <a:pPr lvl="1"/>
            <a:r>
              <a:rPr lang="el-GR" dirty="0"/>
              <a:t>χωρητικότητα </a:t>
            </a:r>
            <a:r>
              <a:rPr lang="el-GR" dirty="0" smtClean="0"/>
              <a:t>SPLD: από </a:t>
            </a:r>
            <a:r>
              <a:rPr lang="el-GR" dirty="0"/>
              <a:t>0 έως </a:t>
            </a:r>
            <a:r>
              <a:rPr lang="el-GR" dirty="0" smtClean="0"/>
              <a:t>200</a:t>
            </a:r>
          </a:p>
          <a:p>
            <a:pPr lvl="1"/>
            <a:r>
              <a:rPr lang="el-GR" dirty="0"/>
              <a:t>χωρητικότητα </a:t>
            </a:r>
            <a:r>
              <a:rPr lang="el-GR" dirty="0" smtClean="0"/>
              <a:t>CPLD: από </a:t>
            </a:r>
            <a:r>
              <a:rPr lang="el-GR" dirty="0"/>
              <a:t>200 έως </a:t>
            </a:r>
            <a:r>
              <a:rPr lang="el-GR" dirty="0" smtClean="0"/>
              <a:t>12000</a:t>
            </a:r>
          </a:p>
          <a:p>
            <a:pPr lvl="1"/>
            <a:r>
              <a:rPr lang="el-GR" dirty="0"/>
              <a:t>χ</a:t>
            </a:r>
            <a:r>
              <a:rPr lang="el-GR" dirty="0" smtClean="0"/>
              <a:t>ωρητικότητα FPGA: από </a:t>
            </a:r>
            <a:r>
              <a:rPr lang="el-GR" dirty="0"/>
              <a:t>1000 έως πάνω από 2.000.000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784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</a:t>
            </a:r>
            <a:r>
              <a:rPr lang="en-US" dirty="0" smtClean="0"/>
              <a:t>FPD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Τυπικά γίνεται μέσω προγραμμάτων υπολογιστών</a:t>
            </a:r>
          </a:p>
          <a:p>
            <a:r>
              <a:rPr lang="el-GR" dirty="0"/>
              <a:t>Γ</a:t>
            </a:r>
            <a:r>
              <a:rPr lang="el-GR" dirty="0" smtClean="0"/>
              <a:t>ια </a:t>
            </a:r>
            <a:r>
              <a:rPr lang="el-GR" dirty="0"/>
              <a:t>την ολοκλήρωση </a:t>
            </a:r>
            <a:r>
              <a:rPr lang="el-GR" dirty="0" smtClean="0"/>
              <a:t>του σχεδίου εκτελούνται τέσσερα </a:t>
            </a:r>
            <a:r>
              <a:rPr lang="el-GR" dirty="0"/>
              <a:t>βασικά </a:t>
            </a:r>
            <a:r>
              <a:rPr lang="el-GR" dirty="0" smtClean="0"/>
              <a:t>βήματα:</a:t>
            </a:r>
          </a:p>
          <a:p>
            <a:pPr lvl="1"/>
            <a:r>
              <a:rPr lang="el-GR" dirty="0"/>
              <a:t>σχεδίαση,</a:t>
            </a:r>
          </a:p>
          <a:p>
            <a:pPr lvl="1"/>
            <a:r>
              <a:rPr lang="el-GR" dirty="0"/>
              <a:t>λογικός έλεγχος και βελτιστοποίηση,</a:t>
            </a:r>
          </a:p>
          <a:p>
            <a:pPr lvl="1"/>
            <a:r>
              <a:rPr lang="el-GR" dirty="0"/>
              <a:t>προσαρμογή και</a:t>
            </a:r>
          </a:p>
          <a:p>
            <a:pPr lvl="1"/>
            <a:r>
              <a:rPr lang="el-GR" dirty="0"/>
              <a:t>προσομοίωση</a:t>
            </a:r>
          </a:p>
        </p:txBody>
      </p:sp>
    </p:spTree>
    <p:extLst>
      <p:ext uri="{BB962C8B-B14F-4D97-AF65-F5344CB8AC3E}">
        <p14:creationId xmlns:p14="http://schemas.microsoft.com/office/powerpoint/2010/main" val="39262161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</a:t>
            </a:r>
            <a:r>
              <a:rPr lang="en-US" dirty="0" smtClean="0"/>
              <a:t>FPD</a:t>
            </a:r>
            <a:r>
              <a:rPr lang="en-US" dirty="0" smtClean="0"/>
              <a:t>: </a:t>
            </a:r>
            <a:r>
              <a:rPr lang="el-GR" dirty="0" smtClean="0"/>
              <a:t>Σχεδιασμός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Σχηματικό κύκλωμα</a:t>
            </a:r>
          </a:p>
          <a:p>
            <a:pPr lvl="1" algn="just"/>
            <a:r>
              <a:rPr lang="el-GR" dirty="0" smtClean="0"/>
              <a:t>Απαρχαιωμένη μέθοδος</a:t>
            </a:r>
          </a:p>
          <a:p>
            <a:pPr lvl="1" algn="just"/>
            <a:r>
              <a:rPr lang="el-GR" dirty="0"/>
              <a:t>Η σχεδίαση γίνεται σε φύλλα ή σελίδες (</a:t>
            </a:r>
            <a:r>
              <a:rPr lang="en-US" dirty="0"/>
              <a:t>schematic sheets</a:t>
            </a:r>
            <a:r>
              <a:rPr lang="el-GR" dirty="0" smtClean="0"/>
              <a:t>)</a:t>
            </a:r>
          </a:p>
          <a:p>
            <a:pPr lvl="1" algn="just"/>
            <a:r>
              <a:rPr lang="el-GR" dirty="0" smtClean="0"/>
              <a:t>Σε </a:t>
            </a:r>
            <a:r>
              <a:rPr lang="el-GR" dirty="0"/>
              <a:t>κάθε σελίδα τοποθετούνται αντικείμενα, όπως λογικές πύλες και διασυνδέονται στα πλαίσια ενός </a:t>
            </a:r>
            <a:r>
              <a:rPr lang="el-GR" dirty="0" smtClean="0"/>
              <a:t>κυκλώματος</a:t>
            </a:r>
          </a:p>
          <a:p>
            <a:pPr algn="just"/>
            <a:r>
              <a:rPr lang="el-GR" dirty="0" smtClean="0"/>
              <a:t>Περιγραφή του κυκλώματος με μια γλώσσα σχεδίασης χαμηλού επιπέδου</a:t>
            </a:r>
          </a:p>
          <a:p>
            <a:pPr lvl="1" algn="just"/>
            <a:r>
              <a:rPr lang="el-GR" dirty="0"/>
              <a:t>Π</a:t>
            </a:r>
            <a:r>
              <a:rPr lang="el-GR" dirty="0" smtClean="0"/>
              <a:t>εριγράφουν </a:t>
            </a:r>
            <a:r>
              <a:rPr lang="el-GR" dirty="0"/>
              <a:t>ένα κύκλωμα (σε επίπεδο δομής) με κείμενο. </a:t>
            </a:r>
            <a:endParaRPr lang="el-GR" dirty="0" smtClean="0"/>
          </a:p>
          <a:p>
            <a:pPr lvl="1" algn="just"/>
            <a:r>
              <a:rPr lang="el-GR" dirty="0" smtClean="0"/>
              <a:t>Γλώσσες όπως οι </a:t>
            </a:r>
            <a:r>
              <a:rPr lang="el-GR" dirty="0"/>
              <a:t>ABEL, CUPL, </a:t>
            </a:r>
            <a:r>
              <a:rPr lang="en-US" dirty="0" smtClean="0"/>
              <a:t>PALASM </a:t>
            </a:r>
            <a:r>
              <a:rPr lang="el-GR" dirty="0" smtClean="0"/>
              <a:t>διευκολύνουν </a:t>
            </a:r>
            <a:r>
              <a:rPr lang="el-GR" dirty="0"/>
              <a:t>σημαντικά την περιγραφή επαναλαμβανόμενων σχημάτων</a:t>
            </a:r>
            <a:endParaRPr lang="el-GR" dirty="0" smtClean="0"/>
          </a:p>
          <a:p>
            <a:pPr algn="just"/>
            <a:r>
              <a:rPr lang="el-GR" dirty="0" smtClean="0"/>
              <a:t>Περιγραφή </a:t>
            </a:r>
            <a:r>
              <a:rPr lang="el-GR" dirty="0"/>
              <a:t>του κυκλώματος με μια γλώσσα περιγραφής </a:t>
            </a:r>
            <a:r>
              <a:rPr lang="el-GR" dirty="0" smtClean="0"/>
              <a:t>υλικού (συνήθως </a:t>
            </a:r>
            <a:r>
              <a:rPr lang="el-GR" dirty="0"/>
              <a:t>υψηλού </a:t>
            </a:r>
            <a:r>
              <a:rPr lang="el-GR" dirty="0" smtClean="0"/>
              <a:t>επιπέδου)</a:t>
            </a:r>
          </a:p>
          <a:p>
            <a:pPr lvl="1" algn="just"/>
            <a:r>
              <a:rPr lang="el-GR" dirty="0" smtClean="0"/>
              <a:t>Πλέον </a:t>
            </a:r>
            <a:r>
              <a:rPr lang="el-GR" dirty="0"/>
              <a:t>ο κυρίαρχος τρόπος περιγραφής </a:t>
            </a:r>
            <a:r>
              <a:rPr lang="el-GR" dirty="0" smtClean="0"/>
              <a:t>συστημάτων</a:t>
            </a:r>
          </a:p>
          <a:p>
            <a:pPr lvl="1" algn="just"/>
            <a:r>
              <a:rPr lang="el-GR" dirty="0" smtClean="0"/>
              <a:t>Γλώσσες </a:t>
            </a:r>
            <a:r>
              <a:rPr lang="el-GR" dirty="0"/>
              <a:t>περιγραφής, όπως </a:t>
            </a:r>
            <a:r>
              <a:rPr lang="el-GR" dirty="0" smtClean="0"/>
              <a:t>η </a:t>
            </a:r>
            <a:r>
              <a:rPr lang="el-GR" dirty="0"/>
              <a:t>VHDL και </a:t>
            </a:r>
            <a:r>
              <a:rPr lang="en-US" dirty="0" smtClean="0"/>
              <a:t>Verilog</a:t>
            </a:r>
            <a:endParaRPr lang="el-GR" dirty="0" smtClean="0"/>
          </a:p>
          <a:p>
            <a:pPr lvl="1" algn="just"/>
            <a:r>
              <a:rPr lang="el-GR" dirty="0" smtClean="0"/>
              <a:t>Αναφέρονται </a:t>
            </a:r>
            <a:r>
              <a:rPr lang="el-GR" dirty="0"/>
              <a:t>στη συμπεριφορά του </a:t>
            </a:r>
            <a:r>
              <a:rPr lang="el-GR" dirty="0" smtClean="0"/>
              <a:t>κυκλώματος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Σχεδιασμός </a:t>
            </a:r>
            <a:r>
              <a:rPr lang="el-GR" dirty="0" smtClean="0"/>
              <a:t>κυκλώματος </a:t>
            </a:r>
            <a:r>
              <a:rPr lang="el-GR" dirty="0" smtClean="0"/>
              <a:t>σε </a:t>
            </a:r>
            <a:r>
              <a:rPr lang="en-US" dirty="0" smtClean="0"/>
              <a:t>FPGA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Ο σχεδιασμός κυκλώματος στα FPGAs παρουσιάζει κοινά στοιχεία με αυτόν στα </a:t>
            </a:r>
            <a:r>
              <a:rPr lang="el-GR" dirty="0" smtClean="0"/>
              <a:t>CPLDs</a:t>
            </a:r>
          </a:p>
          <a:p>
            <a:pPr algn="just"/>
            <a:endParaRPr lang="en-US" dirty="0" smtClean="0"/>
          </a:p>
          <a:p>
            <a:pPr algn="just"/>
            <a:r>
              <a:rPr lang="el-GR" dirty="0" smtClean="0"/>
              <a:t>Απαιτεί την </a:t>
            </a:r>
            <a:r>
              <a:rPr lang="el-GR" dirty="0"/>
              <a:t>εφαρμογή των τριών παρακάτω εργαλείων</a:t>
            </a:r>
            <a:r>
              <a:rPr lang="el-GR" dirty="0" smtClean="0"/>
              <a:t>:</a:t>
            </a:r>
          </a:p>
          <a:p>
            <a:pPr lvl="1" algn="just"/>
            <a:r>
              <a:rPr lang="el-GR" dirty="0"/>
              <a:t>ένα εργαλείο, το οποίο θα μετατρέπει βασικές λογικές πύλες στα λογικά μπλοκ του FPGA (technology mapper</a:t>
            </a:r>
            <a:r>
              <a:rPr lang="el-GR" dirty="0" smtClean="0"/>
              <a:t>)</a:t>
            </a:r>
            <a:endParaRPr lang="el-GR" dirty="0"/>
          </a:p>
          <a:p>
            <a:pPr lvl="1" algn="just"/>
            <a:r>
              <a:rPr lang="el-GR" dirty="0"/>
              <a:t>ένα εργαλείο «τοποθέτησης» (placement tool), το οποίο θα υποβοηθά την επιλογή του ποια συγκεκριμένα λογικά μπλοκ θα χρησιμοποιηθούν στο </a:t>
            </a:r>
            <a:r>
              <a:rPr lang="el-GR" dirty="0" smtClean="0"/>
              <a:t>FPGA</a:t>
            </a:r>
            <a:endParaRPr lang="el-GR" dirty="0"/>
          </a:p>
          <a:p>
            <a:pPr lvl="1" algn="just"/>
            <a:r>
              <a:rPr lang="el-GR" dirty="0"/>
              <a:t>έναν δρομολογητή (router), ο οποίος θα προσδιορίζει τις καλωδιώσεις, οι οποίες συνδέουν τα λογικά </a:t>
            </a:r>
            <a:r>
              <a:rPr lang="el-GR" dirty="0" smtClean="0"/>
              <a:t>μπλοκ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32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SLPD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837246"/>
            <a:ext cx="8388025" cy="35278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21438"/>
            <a:ext cx="4176464" cy="1471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65656"/>
            <a:ext cx="3600400" cy="14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 smtClean="0"/>
              <a:t>FPGA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1" y="836712"/>
            <a:ext cx="4176464" cy="37901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97152"/>
            <a:ext cx="2691738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4797152"/>
            <a:ext cx="2400267" cy="18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46" y="1268760"/>
            <a:ext cx="4279788" cy="32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2F5897"/>
                </a:solidFill>
              </a:rPr>
              <a:t>ΚΕΡΑΙΑ ΤΟΥ </a:t>
            </a:r>
            <a:r>
              <a:rPr lang="en-US" dirty="0" smtClean="0">
                <a:solidFill>
                  <a:srgbClr val="2F5897"/>
                </a:solidFill>
              </a:rPr>
              <a:t>ARTEMIS MARK-IV</a:t>
            </a:r>
            <a:r>
              <a:rPr lang="el-GR" dirty="0" smtClean="0">
                <a:solidFill>
                  <a:srgbClr val="2F5897"/>
                </a:solidFill>
              </a:rPr>
              <a:t> </a:t>
            </a:r>
            <a:r>
              <a:rPr lang="el-GR" dirty="0">
                <a:solidFill>
                  <a:srgbClr val="2F5897"/>
                </a:solidFill>
              </a:rPr>
              <a:t>– παράδειγμα </a:t>
            </a:r>
            <a:r>
              <a:rPr lang="el-GR" dirty="0" smtClean="0">
                <a:solidFill>
                  <a:srgbClr val="2F5897"/>
                </a:solidFill>
              </a:rPr>
              <a:t>2</a:t>
            </a:r>
            <a:endParaRPr lang="el-GR" dirty="0"/>
          </a:p>
        </p:txBody>
      </p:sp>
      <p:pic>
        <p:nvPicPr>
          <p:cNvPr id="6" name="Picture 131" descr="artemis2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r="48463"/>
          <a:stretch/>
        </p:blipFill>
        <p:spPr bwMode="auto">
          <a:xfrm>
            <a:off x="2339752" y="980728"/>
            <a:ext cx="396044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16429" y="5730233"/>
            <a:ext cx="4807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Παραβολική λογαριθμική κεραία διαμέτρου 7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m, </a:t>
            </a:r>
          </a:p>
          <a:p>
            <a:pPr algn="ctr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Τοποθεσία: Δορυφορικός Σταθμός Θερμοπυλών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132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Αρχιτεκτονικές </a:t>
            </a:r>
            <a:r>
              <a:rPr lang="en-US" dirty="0" smtClean="0"/>
              <a:t>FPGA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lvl="0"/>
            <a:r>
              <a:rPr lang="el-GR" dirty="0" err="1" smtClean="0"/>
              <a:t>Χονδρόκοκκη</a:t>
            </a:r>
            <a:r>
              <a:rPr lang="el-GR" dirty="0" smtClean="0"/>
              <a:t> (</a:t>
            </a:r>
            <a:r>
              <a:rPr lang="en-US" dirty="0"/>
              <a:t>coarse-grained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/>
              <a:t>λογικά μπλοκ με αρκετά αυξημένη λειτουργικότητα και δυνατότητες, που συχνά περιέχουν δύο ή περισσότερους πίνακες αναζήτησης (</a:t>
            </a:r>
            <a:r>
              <a:rPr lang="en-US" dirty="0"/>
              <a:t>lookup tables</a:t>
            </a:r>
            <a:r>
              <a:rPr lang="el-GR" dirty="0"/>
              <a:t>) και δύο ή περισσότερα </a:t>
            </a:r>
            <a:r>
              <a:rPr lang="en-US" dirty="0"/>
              <a:t>flip</a:t>
            </a:r>
            <a:r>
              <a:rPr lang="el-GR" dirty="0"/>
              <a:t>-</a:t>
            </a:r>
            <a:r>
              <a:rPr lang="en-US" dirty="0" smtClean="0"/>
              <a:t>flop</a:t>
            </a:r>
          </a:p>
          <a:p>
            <a:pPr lvl="1"/>
            <a:r>
              <a:rPr lang="el-GR" dirty="0"/>
              <a:t>Σε πολλές από τις </a:t>
            </a:r>
            <a:r>
              <a:rPr lang="el-GR" dirty="0" err="1"/>
              <a:t>χονδρόκοκκες</a:t>
            </a:r>
            <a:r>
              <a:rPr lang="el-GR" dirty="0"/>
              <a:t> αρχιτεκτονικές, η «λογική» του μπλοκ υλοποιείται μέσω ενός πίνακα αναζήτησης τεσσάρων εισόδων (και άρα 16 διακριτών τιμών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/>
              <a:t>Η συμπερίληψη πολλών δομικών στοιχείων σε ένα μόνο μπλοκ, προσφέρει δυνατότητα για καλύτερες επιδόσεις</a:t>
            </a:r>
          </a:p>
          <a:p>
            <a:pPr lvl="0"/>
            <a:r>
              <a:rPr lang="el-GR" dirty="0" smtClean="0"/>
              <a:t>Λεπτόκοκκη (</a:t>
            </a:r>
            <a:r>
              <a:rPr lang="en-US" dirty="0" smtClean="0"/>
              <a:t>fine-grained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μεγάλο</a:t>
            </a:r>
            <a:r>
              <a:rPr lang="el-GR" dirty="0"/>
              <a:t>ς</a:t>
            </a:r>
            <a:r>
              <a:rPr lang="el-GR" dirty="0" smtClean="0"/>
              <a:t> </a:t>
            </a:r>
            <a:r>
              <a:rPr lang="el-GR" dirty="0"/>
              <a:t>αριθμό από σχετικά απλά λογικά </a:t>
            </a:r>
            <a:r>
              <a:rPr lang="el-GR" dirty="0" smtClean="0"/>
              <a:t>μπλοκ</a:t>
            </a:r>
          </a:p>
          <a:p>
            <a:pPr lvl="1"/>
            <a:r>
              <a:rPr lang="el-GR" dirty="0"/>
              <a:t>Κάθε λογικό μπλοκ τυπικά περιλαμβάνει είτε μία λογική συνάρτηση δύο εισόδων είτε έναν </a:t>
            </a:r>
            <a:r>
              <a:rPr lang="el-GR" dirty="0" err="1"/>
              <a:t>πολυπλέκτη</a:t>
            </a:r>
            <a:r>
              <a:rPr lang="el-GR" dirty="0"/>
              <a:t> 4-σε-1 και ένα </a:t>
            </a:r>
            <a:r>
              <a:rPr lang="en-US" dirty="0"/>
              <a:t>flip</a:t>
            </a:r>
            <a:r>
              <a:rPr lang="el-GR" dirty="0"/>
              <a:t>-</a:t>
            </a:r>
            <a:r>
              <a:rPr lang="en-US" dirty="0" smtClean="0"/>
              <a:t>flop</a:t>
            </a:r>
            <a:endParaRPr lang="el-GR" dirty="0" smtClean="0"/>
          </a:p>
          <a:p>
            <a:pPr lvl="1"/>
            <a:r>
              <a:rPr lang="el-GR" dirty="0"/>
              <a:t>προτιμότερη όταν ο σχεδιασμός προσανατολίζεται στη λογική σύνθεση πολλών όρων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21893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Τεχνολογίες για τον προγραμματισμό των FPGA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FPGA βασίζεται σε μία τεχνολογία προγραμματισμού που χρησιμοποιείται για τον έλεγχο των προγραμματιζόμενων </a:t>
            </a:r>
            <a:r>
              <a:rPr lang="el-GR" dirty="0" smtClean="0"/>
              <a:t>διακοπτών</a:t>
            </a:r>
          </a:p>
          <a:p>
            <a:r>
              <a:rPr lang="el-GR" dirty="0" smtClean="0"/>
              <a:t>Κυριότερες τεχνολογίες:</a:t>
            </a:r>
          </a:p>
          <a:p>
            <a:pPr lvl="1"/>
            <a:r>
              <a:rPr lang="el-GR" i="1" dirty="0"/>
              <a:t>στατική μνήμη</a:t>
            </a:r>
            <a:r>
              <a:rPr lang="el-GR" dirty="0"/>
              <a:t> (SRAM</a:t>
            </a:r>
            <a:r>
              <a:rPr lang="el-GR" dirty="0" smtClean="0"/>
              <a:t>)</a:t>
            </a:r>
          </a:p>
          <a:p>
            <a:pPr lvl="1"/>
            <a:r>
              <a:rPr lang="el-GR" i="1" dirty="0" err="1"/>
              <a:t>αντι</a:t>
            </a:r>
            <a:r>
              <a:rPr lang="el-GR" i="1" dirty="0"/>
              <a:t>-ασφάλεια</a:t>
            </a:r>
            <a:r>
              <a:rPr lang="el-GR" dirty="0"/>
              <a:t> (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fuse</a:t>
            </a:r>
            <a:r>
              <a:rPr lang="el-GR" dirty="0"/>
              <a:t>) </a:t>
            </a:r>
            <a:endParaRPr lang="el-GR" dirty="0" smtClean="0"/>
          </a:p>
          <a:p>
            <a:pPr lvl="1"/>
            <a:r>
              <a:rPr lang="el-GR" i="1" dirty="0" smtClean="0"/>
              <a:t>EPROM</a:t>
            </a:r>
          </a:p>
          <a:p>
            <a:pPr lvl="1"/>
            <a:r>
              <a:rPr lang="el-GR" i="1" dirty="0" smtClean="0"/>
              <a:t>EEPROM</a:t>
            </a:r>
            <a:endParaRPr lang="el-GR" dirty="0"/>
          </a:p>
          <a:p>
            <a:pPr lvl="1"/>
            <a:r>
              <a:rPr lang="en-US" i="1" dirty="0" smtClean="0"/>
              <a:t>Flash</a:t>
            </a:r>
            <a:endParaRPr lang="el-GR" i="1" dirty="0" smtClean="0"/>
          </a:p>
          <a:p>
            <a:r>
              <a:rPr lang="el-GR" dirty="0" smtClean="0"/>
              <a:t>Στα σύγχρονα </a:t>
            </a:r>
            <a:r>
              <a:rPr lang="en-US" dirty="0" smtClean="0"/>
              <a:t>FPGA </a:t>
            </a:r>
            <a:r>
              <a:rPr lang="el-GR" dirty="0" smtClean="0"/>
              <a:t>χρησιμοποιούνται μόνο </a:t>
            </a:r>
            <a:r>
              <a:rPr lang="el-GR" dirty="0"/>
              <a:t>οι τεχνολογίες της στατικής μνήμης, της </a:t>
            </a:r>
            <a:r>
              <a:rPr lang="el-GR" dirty="0" err="1"/>
              <a:t>αντι</a:t>
            </a:r>
            <a:r>
              <a:rPr lang="el-GR" dirty="0"/>
              <a:t>-ασφάλειας και </a:t>
            </a:r>
            <a:r>
              <a:rPr lang="en-US" dirty="0"/>
              <a:t>flash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45501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Στατική μνήμη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κυψέλες στατικής μνήμης χρησιμοποιούνται με δύο κυρίως </a:t>
            </a:r>
            <a:r>
              <a:rPr lang="el-GR" dirty="0" smtClean="0"/>
              <a:t>τρόπους:</a:t>
            </a:r>
          </a:p>
          <a:p>
            <a:pPr lvl="1"/>
            <a:r>
              <a:rPr lang="el-GR" dirty="0"/>
              <a:t>για να θέτουν τις γραμμές επιλογής σε </a:t>
            </a:r>
            <a:r>
              <a:rPr lang="el-GR" dirty="0" err="1"/>
              <a:t>πολυπλέκτες</a:t>
            </a:r>
            <a:r>
              <a:rPr lang="el-GR" dirty="0"/>
              <a:t> που καθοδηγούν τα κυκλώματα του δικτύου διασύνδεσης </a:t>
            </a:r>
            <a:endParaRPr lang="el-GR" dirty="0" smtClean="0"/>
          </a:p>
          <a:p>
            <a:pPr lvl="1"/>
            <a:r>
              <a:rPr lang="el-GR" dirty="0"/>
              <a:t>να αποθηκεύουν τα δεδομένα στους πίνακες αναζήτησης, οι οποίοι χρησιμοποιούνται για την υλοποίηση των λογικών </a:t>
            </a:r>
            <a:r>
              <a:rPr lang="el-GR" dirty="0" smtClean="0"/>
              <a:t>συναρτήσεων</a:t>
            </a:r>
          </a:p>
          <a:p>
            <a:r>
              <a:rPr lang="el-GR" dirty="0" smtClean="0"/>
              <a:t>Τα </a:t>
            </a:r>
            <a:r>
              <a:rPr lang="en-US" dirty="0" smtClean="0"/>
              <a:t>FPGA </a:t>
            </a:r>
            <a:r>
              <a:rPr lang="el-GR" dirty="0" smtClean="0"/>
              <a:t>που βασίζονται σε στατική μνήμη </a:t>
            </a:r>
            <a:r>
              <a:rPr lang="el-GR" dirty="0"/>
              <a:t>χρειάζονται </a:t>
            </a:r>
            <a:r>
              <a:rPr lang="el-GR" i="1" dirty="0"/>
              <a:t>μόνο</a:t>
            </a:r>
            <a:r>
              <a:rPr lang="el-GR" dirty="0"/>
              <a:t> την τεχνολογία CMOS </a:t>
            </a:r>
            <a:endParaRPr lang="el-GR" dirty="0" smtClean="0"/>
          </a:p>
          <a:p>
            <a:r>
              <a:rPr lang="el-GR" dirty="0"/>
              <a:t>Κατά την εκκίνηση (παροχή τροφοδοσίας) σε ένα FPGA στατικής </a:t>
            </a:r>
            <a:r>
              <a:rPr lang="el-GR" dirty="0" smtClean="0"/>
              <a:t>μνήμης, </a:t>
            </a:r>
            <a:r>
              <a:rPr lang="el-GR" dirty="0"/>
              <a:t>εξειδικευμένα κυκλώματα φροντίζουν για την αρχικοποίηση όλων των </a:t>
            </a:r>
            <a:r>
              <a:rPr lang="en-US" dirty="0"/>
              <a:t>bits</a:t>
            </a:r>
            <a:r>
              <a:rPr lang="el-GR" dirty="0"/>
              <a:t> της στατικής μνήμης βάσει μιας διαμόρφωσης που ορίζεται από τον χρήστη </a:t>
            </a:r>
            <a:endParaRPr lang="el-GR" dirty="0" smtClean="0"/>
          </a:p>
          <a:p>
            <a:pPr lvl="1"/>
            <a:r>
              <a:rPr lang="el-GR" dirty="0"/>
              <a:t>με τον τρόπο αυτό </a:t>
            </a:r>
            <a:r>
              <a:rPr lang="el-GR" dirty="0" err="1"/>
              <a:t>επαναπρογραμματίζεται</a:t>
            </a:r>
            <a:r>
              <a:rPr lang="el-GR" dirty="0"/>
              <a:t> το FPGA</a:t>
            </a:r>
          </a:p>
        </p:txBody>
      </p:sp>
    </p:spTree>
    <p:extLst>
      <p:ext uri="{BB962C8B-B14F-4D97-AF65-F5344CB8AC3E}">
        <p14:creationId xmlns:p14="http://schemas.microsoft.com/office/powerpoint/2010/main" val="41801737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Στατική μνήμη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Μειονεκτήματα:</a:t>
            </a:r>
          </a:p>
          <a:p>
            <a:pPr lvl="1"/>
            <a:r>
              <a:rPr lang="el-GR" i="1" dirty="0"/>
              <a:t>μέγεθος</a:t>
            </a:r>
            <a:r>
              <a:rPr lang="el-GR" dirty="0"/>
              <a:t>: Η κάθε κυψέλη SRAM απαιτεί 5 ή 6 </a:t>
            </a:r>
            <a:r>
              <a:rPr lang="el-GR" dirty="0" err="1"/>
              <a:t>κρυσταλλοτριόδους</a:t>
            </a:r>
            <a:r>
              <a:rPr lang="el-GR" dirty="0"/>
              <a:t> (</a:t>
            </a:r>
            <a:r>
              <a:rPr lang="en-US" dirty="0"/>
              <a:t>transistor</a:t>
            </a:r>
            <a:r>
              <a:rPr lang="el-GR" dirty="0"/>
              <a:t>) και το προγραμματιζόμενο στοιχείο που χρησιμοποιείται για να διασυνδέσει τα σήματα χρειάζεται ακόμη τουλάχιστον μία </a:t>
            </a:r>
            <a:r>
              <a:rPr lang="el-GR" dirty="0" err="1" smtClean="0"/>
              <a:t>κρυσταλλοτρίοδο</a:t>
            </a:r>
            <a:endParaRPr lang="el-GR" dirty="0" smtClean="0"/>
          </a:p>
          <a:p>
            <a:pPr lvl="1"/>
            <a:r>
              <a:rPr lang="el-GR" i="1" dirty="0"/>
              <a:t>πτητικότητα: </a:t>
            </a:r>
            <a:r>
              <a:rPr lang="el-GR" dirty="0"/>
              <a:t>η SRAM δεν διατηρεί τα περιεχόμενά της όταν διακόπτεται η παροχή του ρεύματος και έτσι απαιτούνται εξωτερικές συσκευές για να αποθηκεύουν τις </a:t>
            </a:r>
            <a:r>
              <a:rPr lang="el-GR" dirty="0" smtClean="0"/>
              <a:t>διαμορφώσεις</a:t>
            </a:r>
          </a:p>
          <a:p>
            <a:pPr lvl="2"/>
            <a:r>
              <a:rPr lang="el-GR" dirty="0" smtClean="0"/>
              <a:t>Τυπικά χρησιμοποιούνται μνήμες </a:t>
            </a:r>
            <a:r>
              <a:rPr lang="el-GR" dirty="0"/>
              <a:t>flash ή EEPROM, κάτι που αυξάνει το συνολικό κόστος του </a:t>
            </a:r>
            <a:r>
              <a:rPr lang="el-GR" dirty="0" smtClean="0"/>
              <a:t>FPGA</a:t>
            </a:r>
          </a:p>
          <a:p>
            <a:pPr lvl="1"/>
            <a:r>
              <a:rPr lang="el-GR" i="1" dirty="0"/>
              <a:t>ηλεκτρικά χαρακτηριστικά των </a:t>
            </a:r>
            <a:r>
              <a:rPr lang="el-GR" i="1" dirty="0" err="1"/>
              <a:t>κρυσταλλοτριόδων</a:t>
            </a:r>
            <a:r>
              <a:rPr lang="el-GR" dirty="0"/>
              <a:t>: </a:t>
            </a:r>
            <a:r>
              <a:rPr lang="el-GR" dirty="0" smtClean="0"/>
              <a:t>οι </a:t>
            </a:r>
            <a:r>
              <a:rPr lang="el-GR" dirty="0" err="1"/>
              <a:t>κρυσταλλοτρίοδοι</a:t>
            </a:r>
            <a:r>
              <a:rPr lang="el-GR" dirty="0"/>
              <a:t> έχουν μεγάλες αντιστάσεις επαφής («</a:t>
            </a:r>
            <a:r>
              <a:rPr lang="en-US" dirty="0"/>
              <a:t>on</a:t>
            </a:r>
            <a:r>
              <a:rPr lang="el-GR" dirty="0"/>
              <a:t>-</a:t>
            </a:r>
            <a:r>
              <a:rPr lang="en-US" dirty="0"/>
              <a:t>resistance</a:t>
            </a:r>
            <a:r>
              <a:rPr lang="el-GR" dirty="0"/>
              <a:t>») και σημαντικό χωρητικό φορτίο (</a:t>
            </a:r>
            <a:r>
              <a:rPr lang="en-US" dirty="0" err="1"/>
              <a:t>capacitative</a:t>
            </a:r>
            <a:r>
              <a:rPr lang="en-US" dirty="0"/>
              <a:t> load</a:t>
            </a:r>
            <a:r>
              <a:rPr lang="el-GR" dirty="0" smtClean="0"/>
              <a:t>)</a:t>
            </a:r>
          </a:p>
          <a:p>
            <a:pPr lvl="2"/>
            <a:r>
              <a:rPr lang="el-GR" dirty="0" smtClean="0"/>
              <a:t>Αρνητικά στοιχεία όταν επιχειρείται </a:t>
            </a:r>
            <a:r>
              <a:rPr lang="el-GR" dirty="0"/>
              <a:t>η κατασκευή ολοκληρωμένων όλο και μικρότερης επιφάνειας</a:t>
            </a:r>
          </a:p>
        </p:txBody>
      </p:sp>
    </p:spTree>
    <p:extLst>
      <p:ext uri="{BB962C8B-B14F-4D97-AF65-F5344CB8AC3E}">
        <p14:creationId xmlns:p14="http://schemas.microsoft.com/office/powerpoint/2010/main" val="8650621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</a:t>
            </a:r>
            <a:r>
              <a:rPr lang="el-GR" dirty="0" smtClean="0"/>
              <a:t>-ασφάλεια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Βασίζεται </a:t>
            </a:r>
            <a:r>
              <a:rPr lang="el-GR" dirty="0"/>
              <a:t>σε δομές που έχουν πολύ υψηλή αντίσταση κάτω από κανονικές συνθήκες αλλά μπορούν προγραμματιστικά να «καούν» δημιουργώντας έναν </a:t>
            </a:r>
            <a:r>
              <a:rPr lang="el-GR" dirty="0" smtClean="0"/>
              <a:t>μόνιμο σύνδεσμο </a:t>
            </a:r>
            <a:r>
              <a:rPr lang="el-GR" dirty="0"/>
              <a:t>χαμηλής </a:t>
            </a:r>
            <a:r>
              <a:rPr lang="el-GR" dirty="0" smtClean="0"/>
              <a:t>αντίστασης</a:t>
            </a:r>
          </a:p>
          <a:p>
            <a:r>
              <a:rPr lang="el-GR" dirty="0" smtClean="0"/>
              <a:t>Βασικό πλεονέκτημα: μικρή επιφάνεια</a:t>
            </a:r>
          </a:p>
          <a:p>
            <a:pPr lvl="1"/>
            <a:r>
              <a:rPr lang="el-GR" dirty="0"/>
              <a:t>Το πλεονέκτημα αυτό περιορίζεται </a:t>
            </a:r>
            <a:r>
              <a:rPr lang="el-GR" dirty="0" smtClean="0"/>
              <a:t>από </a:t>
            </a:r>
            <a:r>
              <a:rPr lang="el-GR" dirty="0"/>
              <a:t>το γεγονός ότι απαιτείται να εισαχθούν </a:t>
            </a:r>
            <a:r>
              <a:rPr lang="el-GR" dirty="0" err="1"/>
              <a:t>κρυσταλλοτρίοδοι</a:t>
            </a:r>
            <a:r>
              <a:rPr lang="el-GR" dirty="0"/>
              <a:t> προγραμματισμού, οι οποίοι θα παρέχουν ρεύμα κατάλληλης έντασης για να «καεί» η κάθε </a:t>
            </a:r>
            <a:r>
              <a:rPr lang="el-GR" dirty="0" err="1" smtClean="0"/>
              <a:t>αντι</a:t>
            </a:r>
            <a:r>
              <a:rPr lang="el-GR" dirty="0" smtClean="0"/>
              <a:t>-ασφάλεια</a:t>
            </a:r>
          </a:p>
          <a:p>
            <a:r>
              <a:rPr lang="el-GR" dirty="0" smtClean="0"/>
              <a:t>Επίσης έχουν </a:t>
            </a:r>
            <a:r>
              <a:rPr lang="el-GR" dirty="0"/>
              <a:t>μικρότερες αντιστάσεις επαφής και περιορισμένα παράσιτα λόγω φαινομένων χωρητικότητας </a:t>
            </a:r>
            <a:endParaRPr lang="el-GR" dirty="0" smtClean="0"/>
          </a:p>
          <a:p>
            <a:pPr lvl="1"/>
            <a:r>
              <a:rPr lang="el-GR" dirty="0" smtClean="0"/>
              <a:t>Ευνοείται η κατασκευή μικρών σε μέγεθος κυκλωμάτων</a:t>
            </a:r>
          </a:p>
          <a:p>
            <a:r>
              <a:rPr lang="el-GR" dirty="0" smtClean="0"/>
              <a:t>Δεν είναι πτητικά, διατηρούν το περιεχόμενό τους</a:t>
            </a:r>
          </a:p>
          <a:p>
            <a:pPr lvl="1"/>
            <a:r>
              <a:rPr lang="el-GR" dirty="0" smtClean="0"/>
              <a:t>Είναι άμεσα διαθέσιμες για χρήση μόλις τροφοδοτηθούν με ρεύμα, αλλά δεν είναι δυνατόν να </a:t>
            </a:r>
            <a:r>
              <a:rPr lang="el-GR" dirty="0" err="1" smtClean="0"/>
              <a:t>επαναπρογραμματιστούν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2169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Τεχνολογίες </a:t>
            </a:r>
            <a:r>
              <a:rPr lang="en-US" dirty="0">
                <a:effectLst/>
              </a:rPr>
              <a:t>Flash</a:t>
            </a:r>
            <a:r>
              <a:rPr lang="el-GR" dirty="0">
                <a:effectLst/>
              </a:rPr>
              <a:t> και EEPROM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Τεχνολογία </a:t>
            </a:r>
            <a:r>
              <a:rPr lang="el-GR" dirty="0"/>
              <a:t>προγραμματισμού </a:t>
            </a:r>
            <a:r>
              <a:rPr lang="el-GR" i="1" dirty="0"/>
              <a:t>αιωρούμενης πύλης</a:t>
            </a:r>
            <a:r>
              <a:rPr lang="el-GR" dirty="0"/>
              <a:t> (</a:t>
            </a:r>
            <a:r>
              <a:rPr lang="en-US" dirty="0"/>
              <a:t>floating gate</a:t>
            </a:r>
            <a:r>
              <a:rPr lang="el-GR" dirty="0"/>
              <a:t>), βάσει της οποίας εγχέεται φορτίο σε μια πύλη που «αιωρείται» πάνω από την </a:t>
            </a:r>
            <a:r>
              <a:rPr lang="el-GR" dirty="0" err="1" smtClean="0"/>
              <a:t>κρυσταλλοτρίοδο</a:t>
            </a:r>
            <a:endParaRPr lang="el-GR" dirty="0" smtClean="0"/>
          </a:p>
          <a:p>
            <a:pPr lvl="1"/>
            <a:r>
              <a:rPr lang="el-GR" dirty="0" smtClean="0"/>
              <a:t>Χρήση σε μνήμες </a:t>
            </a:r>
            <a:r>
              <a:rPr lang="en-US" dirty="0" smtClean="0"/>
              <a:t>flash </a:t>
            </a:r>
            <a:r>
              <a:rPr lang="el-GR" dirty="0" smtClean="0"/>
              <a:t>και </a:t>
            </a:r>
            <a:r>
              <a:rPr lang="en-US" dirty="0" smtClean="0"/>
              <a:t>EEPROM</a:t>
            </a:r>
          </a:p>
          <a:p>
            <a:r>
              <a:rPr lang="el-GR" dirty="0" smtClean="0"/>
              <a:t>Δεν είναι πτητικές, έτσι η </a:t>
            </a:r>
            <a:r>
              <a:rPr lang="el-GR" dirty="0"/>
              <a:t>μνήμη </a:t>
            </a:r>
            <a:r>
              <a:rPr lang="en-US" dirty="0"/>
              <a:t>flash</a:t>
            </a:r>
            <a:r>
              <a:rPr lang="el-GR" dirty="0"/>
              <a:t>/</a:t>
            </a:r>
            <a:r>
              <a:rPr lang="en-US" dirty="0"/>
              <a:t>EEPROM </a:t>
            </a:r>
            <a:r>
              <a:rPr lang="el-GR" dirty="0"/>
              <a:t>είναι επαρκής για την αποθήκευση της </a:t>
            </a:r>
            <a:r>
              <a:rPr lang="el-GR" dirty="0" smtClean="0"/>
              <a:t>διαμόρφωσης</a:t>
            </a:r>
          </a:p>
          <a:p>
            <a:r>
              <a:rPr lang="el-GR" dirty="0" smtClean="0"/>
              <a:t>Εξοικονομείται χώρος για την αποθήκευση των δεδομένων, αλλά η εξοικονόμηση περιορίζεται </a:t>
            </a:r>
            <a:r>
              <a:rPr lang="el-GR" dirty="0"/>
              <a:t>λόγω των κυκλωμάτων προγραμματισμού που απαιτούνται για τον προγραμματισμό της μνήμης </a:t>
            </a:r>
            <a:endParaRPr lang="el-GR" dirty="0" smtClean="0"/>
          </a:p>
          <a:p>
            <a:r>
              <a:rPr lang="el-GR" dirty="0" smtClean="0"/>
              <a:t>Μπορούν να </a:t>
            </a:r>
            <a:r>
              <a:rPr lang="el-GR" dirty="0" err="1" smtClean="0"/>
              <a:t>επαναπρογραμματιστούν</a:t>
            </a:r>
            <a:r>
              <a:rPr lang="el-GR" dirty="0" smtClean="0"/>
              <a:t> περίπου </a:t>
            </a:r>
            <a:r>
              <a:rPr lang="el-GR" dirty="0"/>
              <a:t>100.000 </a:t>
            </a:r>
            <a:r>
              <a:rPr lang="el-GR" dirty="0" smtClean="0"/>
              <a:t>φορές</a:t>
            </a:r>
          </a:p>
          <a:p>
            <a:r>
              <a:rPr lang="el-GR" dirty="0" smtClean="0"/>
              <a:t>Υψηλή αντίσταση </a:t>
            </a:r>
            <a:r>
              <a:rPr lang="el-GR" dirty="0"/>
              <a:t>και </a:t>
            </a:r>
            <a:r>
              <a:rPr lang="el-GR" dirty="0" smtClean="0"/>
              <a:t>υψηλή χωρητικότητα, </a:t>
            </a:r>
            <a:r>
              <a:rPr lang="el-GR" dirty="0"/>
              <a:t>λόγω της χρήσης </a:t>
            </a:r>
            <a:r>
              <a:rPr lang="el-GR" dirty="0" err="1"/>
              <a:t>μεταγωγέων</a:t>
            </a:r>
            <a:r>
              <a:rPr lang="el-GR" dirty="0"/>
              <a:t> που βασίζονται σε </a:t>
            </a:r>
            <a:r>
              <a:rPr lang="el-GR" dirty="0" err="1"/>
              <a:t>κρυσταλλοτριόδους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725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dirty="0"/>
              <a:t>Αρχιτεκτονικές δικτύου διασύνδεσης των </a:t>
            </a:r>
            <a:r>
              <a:rPr lang="el-GR" dirty="0" err="1"/>
              <a:t>FPGAs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αρχιτεκτονική του δικτύου </a:t>
            </a:r>
            <a:r>
              <a:rPr lang="el-GR" dirty="0" smtClean="0"/>
              <a:t>διασύνδεσης είναι βασικό χαρακτηριστικό των </a:t>
            </a:r>
            <a:r>
              <a:rPr lang="en-US" dirty="0" smtClean="0"/>
              <a:t>FPGA</a:t>
            </a:r>
          </a:p>
          <a:p>
            <a:pPr lvl="1"/>
            <a:r>
              <a:rPr lang="el-GR" dirty="0" smtClean="0"/>
              <a:t>Περιλαμβάνει </a:t>
            </a:r>
            <a:r>
              <a:rPr lang="el-GR" dirty="0"/>
              <a:t>γραμμές και διακόπτες (</a:t>
            </a:r>
            <a:r>
              <a:rPr lang="en-US" dirty="0"/>
              <a:t>switches</a:t>
            </a:r>
            <a:r>
              <a:rPr lang="el-GR" dirty="0"/>
              <a:t>) οι οποίοι προγραμματίζονται ώστε να υλοποιήσουν τις συνδέσεις ανάμεσα σε λογικά μπλοκ και μπλοκ </a:t>
            </a:r>
            <a:r>
              <a:rPr lang="el-GR" dirty="0" smtClean="0"/>
              <a:t>εισόδου/εξόδου</a:t>
            </a:r>
            <a:endParaRPr lang="en-US" dirty="0" smtClean="0"/>
          </a:p>
          <a:p>
            <a:pPr lvl="1"/>
            <a:r>
              <a:rPr lang="el-GR" dirty="0" smtClean="0"/>
              <a:t>Με αυτόν τον τρόπο υλοποιείται το κύκλωμα </a:t>
            </a:r>
            <a:r>
              <a:rPr lang="el-GR" dirty="0"/>
              <a:t>που σχεδιάζεται από τον </a:t>
            </a:r>
            <a:r>
              <a:rPr lang="el-GR" dirty="0" smtClean="0"/>
              <a:t>χρήστη</a:t>
            </a:r>
          </a:p>
          <a:p>
            <a:r>
              <a:rPr lang="el-GR" dirty="0" smtClean="0"/>
              <a:t>Κυρίαρχες αρχιτεκτονικές διασύνδεσης είναι:</a:t>
            </a:r>
          </a:p>
          <a:p>
            <a:pPr lvl="1"/>
            <a:r>
              <a:rPr lang="el-GR" dirty="0"/>
              <a:t>ιεραρχική αρχιτεκτονική (</a:t>
            </a:r>
            <a:r>
              <a:rPr lang="en-US" dirty="0"/>
              <a:t>hierarchical architecture</a:t>
            </a:r>
            <a:r>
              <a:rPr lang="el-GR" dirty="0"/>
              <a:t>),</a:t>
            </a:r>
          </a:p>
          <a:p>
            <a:pPr lvl="1"/>
            <a:r>
              <a:rPr lang="el-GR" dirty="0"/>
              <a:t>αρχιτεκτονική τύπου νησίδας (</a:t>
            </a:r>
            <a:r>
              <a:rPr lang="en-US" dirty="0"/>
              <a:t>island</a:t>
            </a:r>
            <a:r>
              <a:rPr lang="el-GR" dirty="0"/>
              <a:t>-</a:t>
            </a:r>
            <a:r>
              <a:rPr lang="en-US" dirty="0"/>
              <a:t>style architecture</a:t>
            </a:r>
            <a:r>
              <a:rPr lang="el-GR" dirty="0"/>
              <a:t>),</a:t>
            </a:r>
          </a:p>
          <a:p>
            <a:pPr lvl="1"/>
            <a:r>
              <a:rPr lang="el-GR" dirty="0"/>
              <a:t>αρχιτεκτονική βασιζόμενη σε γραμμές,</a:t>
            </a:r>
          </a:p>
          <a:p>
            <a:pPr lvl="1"/>
            <a:r>
              <a:rPr lang="el-GR" dirty="0"/>
              <a:t>θάλασσα από πύλες (</a:t>
            </a:r>
            <a:r>
              <a:rPr lang="en-US" dirty="0"/>
              <a:t>sea of gates</a:t>
            </a:r>
            <a:r>
              <a:rPr lang="el-GR" dirty="0"/>
              <a:t>) και</a:t>
            </a:r>
          </a:p>
          <a:p>
            <a:pPr lvl="1"/>
            <a:r>
              <a:rPr lang="el-GR" dirty="0"/>
              <a:t>συστήματα πολλαπλών</a:t>
            </a:r>
            <a:r>
              <a:rPr lang="en-US" dirty="0"/>
              <a:t> FPGA (multiple FPGAs architecture).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000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ΣΥΣΤΗΜΑ </a:t>
            </a:r>
            <a:r>
              <a:rPr lang="en-US" dirty="0" smtClean="0"/>
              <a:t>ARTEMIS </a:t>
            </a:r>
            <a:r>
              <a:rPr lang="en-US" dirty="0"/>
              <a:t>MARK-IV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07288" cy="5616624"/>
          </a:xfrm>
        </p:spPr>
        <p:txBody>
          <a:bodyPr>
            <a:normAutofit fontScale="70000" lnSpcReduction="20000"/>
          </a:bodyPr>
          <a:lstStyle/>
          <a:p>
            <a:pPr algn="just"/>
            <a:endParaRPr lang="el-GR" dirty="0" smtClean="0"/>
          </a:p>
          <a:p>
            <a:pPr algn="just"/>
            <a:r>
              <a:rPr lang="el-GR" sz="2900" dirty="0" smtClean="0"/>
              <a:t>Ψηφιακό σύστημα ηλιακής </a:t>
            </a:r>
            <a:r>
              <a:rPr lang="el-GR" sz="2900" dirty="0" err="1" smtClean="0"/>
              <a:t>ραδιοφασματογραφίας</a:t>
            </a:r>
            <a:r>
              <a:rPr lang="el-GR" sz="2900" dirty="0" smtClean="0"/>
              <a:t> του ΕΚΠΑ εγκατεστημένο στο δορυφορικό σταθμό Θερμοπυλών.</a:t>
            </a:r>
          </a:p>
          <a:p>
            <a:pPr algn="just"/>
            <a:endParaRPr lang="el-GR" sz="2900" dirty="0" smtClean="0"/>
          </a:p>
          <a:p>
            <a:pPr algn="just"/>
            <a:r>
              <a:rPr lang="el-GR" sz="2900" dirty="0" err="1" smtClean="0"/>
              <a:t>Πολυεπεξεργαστικό</a:t>
            </a:r>
            <a:r>
              <a:rPr lang="el-GR" sz="2900" dirty="0" smtClean="0"/>
              <a:t>  περιβάλλον συνδυασμού επεξεργαστών  </a:t>
            </a:r>
            <a:r>
              <a:rPr lang="en-US" sz="2900" dirty="0" smtClean="0"/>
              <a:t>Motorola </a:t>
            </a:r>
            <a:r>
              <a:rPr lang="el-GR" sz="2900" dirty="0" smtClean="0"/>
              <a:t>σε αρτηρία </a:t>
            </a:r>
            <a:r>
              <a:rPr lang="en-US" sz="2900" dirty="0" smtClean="0"/>
              <a:t>VME </a:t>
            </a:r>
            <a:r>
              <a:rPr lang="el-GR" sz="2900" dirty="0" smtClean="0"/>
              <a:t>και σταθμού εργασίας </a:t>
            </a:r>
            <a:r>
              <a:rPr lang="en-US" sz="2900" dirty="0" smtClean="0"/>
              <a:t>Sun Sparc-5 </a:t>
            </a:r>
            <a:r>
              <a:rPr lang="el-GR" sz="2900" dirty="0" smtClean="0"/>
              <a:t>με σύνδεση </a:t>
            </a:r>
            <a:r>
              <a:rPr lang="en-US" sz="2900" dirty="0" smtClean="0"/>
              <a:t>Ethernet</a:t>
            </a:r>
            <a:endParaRPr lang="el-GR" sz="2900" dirty="0" smtClean="0"/>
          </a:p>
          <a:p>
            <a:pPr algn="just"/>
            <a:endParaRPr lang="el-GR" sz="2900" dirty="0" smtClean="0"/>
          </a:p>
          <a:p>
            <a:pPr algn="just"/>
            <a:r>
              <a:rPr lang="el-GR" sz="2900" dirty="0" smtClean="0"/>
              <a:t>Χρήση αναλυτή </a:t>
            </a:r>
            <a:r>
              <a:rPr lang="el-GR" sz="2900" dirty="0"/>
              <a:t>δ</a:t>
            </a:r>
            <a:r>
              <a:rPr lang="el-GR" sz="2900" dirty="0" smtClean="0"/>
              <a:t>υναμικού φάσματος (</a:t>
            </a:r>
            <a:r>
              <a:rPr lang="en-US" sz="2900" dirty="0" smtClean="0"/>
              <a:t>DSA),</a:t>
            </a:r>
            <a:r>
              <a:rPr lang="el-GR" sz="2900" dirty="0"/>
              <a:t> </a:t>
            </a:r>
            <a:r>
              <a:rPr lang="el-GR" sz="2900" dirty="0" err="1" smtClean="0"/>
              <a:t>οπτικο</a:t>
            </a:r>
            <a:r>
              <a:rPr lang="el-GR" sz="2900" dirty="0" smtClean="0"/>
              <a:t>-ακουστικού δέκτη </a:t>
            </a:r>
            <a:r>
              <a:rPr lang="en-US" sz="2900" dirty="0" smtClean="0"/>
              <a:t>(SAO), DMA </a:t>
            </a:r>
            <a:r>
              <a:rPr lang="el-GR" sz="2900" dirty="0" err="1" smtClean="0"/>
              <a:t>ελεκτών</a:t>
            </a:r>
            <a:r>
              <a:rPr lang="el-GR" sz="2900" dirty="0" smtClean="0"/>
              <a:t>, αρτηρίας </a:t>
            </a:r>
            <a:r>
              <a:rPr lang="en-US" sz="2900" dirty="0" smtClean="0"/>
              <a:t>VME </a:t>
            </a:r>
            <a:r>
              <a:rPr lang="el-GR" sz="2900" dirty="0" smtClean="0"/>
              <a:t>και λειτουργικού περιβάλλοντος </a:t>
            </a:r>
            <a:r>
              <a:rPr lang="en-US" sz="2900" dirty="0" smtClean="0"/>
              <a:t>VxWorks </a:t>
            </a:r>
            <a:r>
              <a:rPr lang="el-GR" sz="2900" dirty="0" smtClean="0"/>
              <a:t>για επεξεργασία δεδομένων σε πραγματικό χρόνο.</a:t>
            </a:r>
            <a:r>
              <a:rPr lang="en-US" sz="2900" dirty="0" smtClean="0"/>
              <a:t> </a:t>
            </a:r>
            <a:endParaRPr lang="el-GR" sz="2900" dirty="0" smtClean="0"/>
          </a:p>
          <a:p>
            <a:pPr algn="just"/>
            <a:endParaRPr lang="el-GR" sz="2900" dirty="0" smtClean="0"/>
          </a:p>
          <a:p>
            <a:pPr algn="just"/>
            <a:r>
              <a:rPr lang="el-GR" sz="2900" dirty="0" smtClean="0"/>
              <a:t>Περιοχή συχνοτήτων σήματος από 110</a:t>
            </a:r>
            <a:r>
              <a:rPr lang="en-US" sz="2900" dirty="0" smtClean="0"/>
              <a:t>MHz </a:t>
            </a:r>
            <a:r>
              <a:rPr lang="el-GR" sz="2900" dirty="0" smtClean="0"/>
              <a:t>έως 600</a:t>
            </a:r>
            <a:r>
              <a:rPr lang="en-US" sz="2900" dirty="0" smtClean="0"/>
              <a:t>MHz </a:t>
            </a:r>
            <a:r>
              <a:rPr lang="el-GR" sz="2900" dirty="0" smtClean="0"/>
              <a:t>με ρυθμό δειγματοληψίας 300</a:t>
            </a:r>
            <a:r>
              <a:rPr lang="en-US" sz="2900" dirty="0" smtClean="0"/>
              <a:t> </a:t>
            </a:r>
            <a:r>
              <a:rPr lang="en-US" sz="2900" dirty="0" err="1" smtClean="0"/>
              <a:t>pps</a:t>
            </a:r>
            <a:r>
              <a:rPr lang="en-US" sz="2900" dirty="0" smtClean="0"/>
              <a:t>/</a:t>
            </a:r>
            <a:r>
              <a:rPr lang="el-GR" sz="2900" dirty="0" smtClean="0"/>
              <a:t>κανάλι</a:t>
            </a:r>
            <a:r>
              <a:rPr lang="en-US" sz="2900" dirty="0" smtClean="0"/>
              <a:t> </a:t>
            </a:r>
            <a:r>
              <a:rPr lang="el-GR" sz="2900" dirty="0" smtClean="0"/>
              <a:t>με ακρίβεια 12</a:t>
            </a:r>
            <a:r>
              <a:rPr lang="en-US" sz="2900" dirty="0" smtClean="0"/>
              <a:t>bits/sample</a:t>
            </a:r>
            <a:endParaRPr lang="el-GR" sz="2900" dirty="0" smtClean="0"/>
          </a:p>
          <a:p>
            <a:pPr algn="just"/>
            <a:endParaRPr lang="el-GR" sz="2900" dirty="0" smtClean="0"/>
          </a:p>
          <a:p>
            <a:pPr algn="just"/>
            <a:r>
              <a:rPr lang="el-GR" sz="2900" dirty="0" smtClean="0"/>
              <a:t>Δυνατότητα συμμετοχής της Ελλάδας σε Διεθνή Προγράμματα: </a:t>
            </a:r>
            <a:r>
              <a:rPr lang="en-US" sz="2900" dirty="0" smtClean="0"/>
              <a:t>ISTP (International Solar Terrestrial Physics Program), STEREO/WAVES, </a:t>
            </a:r>
            <a:r>
              <a:rPr lang="el-GR" sz="2900" dirty="0" smtClean="0"/>
              <a:t>κλπ</a:t>
            </a:r>
          </a:p>
          <a:p>
            <a:pPr algn="just"/>
            <a:endParaRPr lang="el-GR" sz="2900" dirty="0" smtClean="0"/>
          </a:p>
          <a:p>
            <a:pPr algn="just"/>
            <a:r>
              <a:rPr lang="el-GR" sz="2900" dirty="0"/>
              <a:t>Υλοποίηση </a:t>
            </a:r>
            <a:r>
              <a:rPr lang="el-GR" sz="2900" dirty="0" smtClean="0"/>
              <a:t>του συστήματος </a:t>
            </a:r>
            <a:r>
              <a:rPr lang="el-GR" sz="2900" dirty="0"/>
              <a:t>από συγγραφέα του </a:t>
            </a:r>
            <a:r>
              <a:rPr lang="el-GR" sz="2900" dirty="0" smtClean="0"/>
              <a:t>βιβλίου:</a:t>
            </a:r>
          </a:p>
          <a:p>
            <a:pPr marL="0" indent="0" algn="just">
              <a:buNone/>
            </a:pPr>
            <a:r>
              <a:rPr lang="el-GR" sz="2900" dirty="0" smtClean="0"/>
              <a:t> 	“</a:t>
            </a:r>
            <a:r>
              <a:rPr lang="el-GR" sz="2900" dirty="0"/>
              <a:t>ΣΥΣΤΗΜΑΤΑ ΠΡΑΓΜΑΤΙΚΟΥ ΧΡΟΝΟΥ”, Εκδόσεις </a:t>
            </a:r>
            <a:r>
              <a:rPr lang="el-GR" sz="2900" dirty="0" err="1"/>
              <a:t>Τζιόλα</a:t>
            </a:r>
            <a:endParaRPr lang="el-GR" sz="2900" dirty="0"/>
          </a:p>
          <a:p>
            <a:pPr algn="just"/>
            <a:endParaRPr lang="el-GR" sz="2900" dirty="0" smtClean="0"/>
          </a:p>
          <a:p>
            <a:pPr marL="0" indent="0" algn="just">
              <a:buNone/>
            </a:pPr>
            <a:endParaRPr lang="el-GR" sz="2900" dirty="0"/>
          </a:p>
        </p:txBody>
      </p:sp>
    </p:spTree>
    <p:extLst>
      <p:ext uri="{BB962C8B-B14F-4D97-AF65-F5344CB8AC3E}">
        <p14:creationId xmlns:p14="http://schemas.microsoft.com/office/powerpoint/2010/main" val="17963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2800" dirty="0">
                <a:effectLst/>
              </a:rPr>
              <a:t>Ηλεκτρονική συλλογή δεδομένων κατά την πρώτη δεκαετία της τρίτης </a:t>
            </a:r>
            <a:r>
              <a:rPr lang="el-GR" sz="2800" dirty="0" smtClean="0">
                <a:effectLst/>
              </a:rPr>
              <a:t>χιλιετίας (1)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l-GR" dirty="0"/>
              <a:t>εφαρμογών συλλογής δεδομένων σε σύγχρονα συστήματα πραγματικού χρόνου σε διάφορους </a:t>
            </a:r>
            <a:r>
              <a:rPr lang="el-GR" dirty="0" smtClean="0"/>
              <a:t>τομείς:</a:t>
            </a:r>
          </a:p>
          <a:p>
            <a:pPr lvl="1"/>
            <a:r>
              <a:rPr lang="el-GR" dirty="0" smtClean="0"/>
              <a:t>Γέφυρα Ρίου-Αντιρρίου: κάθε ένας από τους τέσσερις πυλώνες της γέφυρας διαθέτει σύστημα συλλογής δεδομένων στο οποίο συνδέονται 100 περίπου συσκευές:</a:t>
            </a:r>
          </a:p>
          <a:p>
            <a:pPr lvl="2"/>
            <a:r>
              <a:rPr lang="el-GR" dirty="0" smtClean="0"/>
              <a:t>επιταχυνσιογράφοι </a:t>
            </a:r>
            <a:r>
              <a:rPr lang="el-GR" dirty="0"/>
              <a:t>(εδάφους, πυλώνων, καταστρώματος, καλωδίων),</a:t>
            </a:r>
          </a:p>
          <a:p>
            <a:pPr lvl="2"/>
            <a:r>
              <a:rPr lang="el-GR" dirty="0" smtClean="0"/>
              <a:t>αισθητήρες </a:t>
            </a:r>
            <a:r>
              <a:rPr lang="el-GR" dirty="0"/>
              <a:t>παραμορφώσεων,</a:t>
            </a:r>
          </a:p>
          <a:p>
            <a:pPr lvl="2"/>
            <a:r>
              <a:rPr lang="el-GR" dirty="0" smtClean="0"/>
              <a:t>αισθητήρες </a:t>
            </a:r>
            <a:r>
              <a:rPr lang="el-GR" dirty="0"/>
              <a:t>για τη μέτρηση του ύψους της στάθμης του νερού,</a:t>
            </a:r>
          </a:p>
          <a:p>
            <a:pPr lvl="2"/>
            <a:r>
              <a:rPr lang="el-GR" dirty="0" smtClean="0"/>
              <a:t>αισθητήρες </a:t>
            </a:r>
            <a:r>
              <a:rPr lang="el-GR" dirty="0"/>
              <a:t>θερμοκρασίας (οδοστρώματος, καταστρώματος) και</a:t>
            </a:r>
          </a:p>
          <a:p>
            <a:pPr lvl="2"/>
            <a:r>
              <a:rPr lang="el-GR" dirty="0" smtClean="0"/>
              <a:t>μετεωρολογικοί </a:t>
            </a:r>
            <a:r>
              <a:rPr lang="el-GR" dirty="0"/>
              <a:t>σταθμοί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Τα δεδομένα που συλλέγονται μεταφέρονται με οπτικές ίνες σε κεντρικό υπολογιστή</a:t>
            </a:r>
            <a:endParaRPr lang="el-GR" dirty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4179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-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-theme" id="{E77BBA9B-F21B-4E84-8D5D-2672C4384F7D}" vid="{6AF05238-16D8-413E-A2C9-A38AF51A41A3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slide-theme</Template>
  <TotalTime>1534</TotalTime>
  <Words>5008</Words>
  <Application>Microsoft Office PowerPoint</Application>
  <PresentationFormat>On-screen Show (4:3)</PresentationFormat>
  <Paragraphs>688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Calibri</vt:lpstr>
      <vt:lpstr>Century Gothic</vt:lpstr>
      <vt:lpstr>Courier New</vt:lpstr>
      <vt:lpstr>Palatino Linotype</vt:lpstr>
      <vt:lpstr>Symbol</vt:lpstr>
      <vt:lpstr>Times New Roman</vt:lpstr>
      <vt:lpstr>slide-theme</vt:lpstr>
      <vt:lpstr>Συλλογή Δεδομένων</vt:lpstr>
      <vt:lpstr>ΣΥΛΛΟΓΗ ΔΕΔΟΜΕΝΩΝ</vt:lpstr>
      <vt:lpstr>ΙΣΤΟΡΙΚΗ ΑΝΑΔΡΟΜΗ</vt:lpstr>
      <vt:lpstr>ΙΣΤΟΡΙΚΗ ΑΝΑΔΡΟΜΗ – παράδειγμα 1</vt:lpstr>
      <vt:lpstr>RTS ΣΥΣΤΗΜΑ ARTEMIS</vt:lpstr>
      <vt:lpstr>ΙΣΤΟΡΙΚΗ ΑΝΑΔΡΟΜΗ  – παράδειγμα 2</vt:lpstr>
      <vt:lpstr>ΚΕΡΑΙΑ ΤΟΥ ARTEMIS MARK-IV – παράδειγμα 2</vt:lpstr>
      <vt:lpstr>ΣΥΣΤΗΜΑ ARTEMIS MARK-IV</vt:lpstr>
      <vt:lpstr>Ηλεκτρονική συλλογή δεδομένων κατά την πρώτη δεκαετία της τρίτης χιλιετίας (1)</vt:lpstr>
      <vt:lpstr>Ηλεκτρονική συλλογή δεδομένων κατά την πρώτη δεκαετία της τρίτης χιλιετίας (2)</vt:lpstr>
      <vt:lpstr>ΥΛΙΚΟ ΣΥΛΛΟΓΗΣ ΔΕΔΟΜΕΝΩΝ</vt:lpstr>
      <vt:lpstr>Κάρτες επέκτασης (1)</vt:lpstr>
      <vt:lpstr>Κάρτες επέκτασης (2)</vt:lpstr>
      <vt:lpstr>Εξωτερικά συστήματα συλλογής δεδομένων (1)</vt:lpstr>
      <vt:lpstr>Εξωτερικά συστήματα συλλογής δεδομένων (2)</vt:lpstr>
      <vt:lpstr>Εξωτερικά συστήματα συλλογής δεδομένων (3)</vt:lpstr>
      <vt:lpstr>Εξωτερικά συστήματα συλλογής δεδομένων (4)</vt:lpstr>
      <vt:lpstr>Διακριτά όργανα (1) </vt:lpstr>
      <vt:lpstr>Διακριτά όργανα</vt:lpstr>
      <vt:lpstr>Υβριδικά συστήματα συλλογής δεδομένων (1)</vt:lpstr>
      <vt:lpstr>Υβριδικά συστήματα συλλογής δεδομένων (2)</vt:lpstr>
      <vt:lpstr>Επιλογή υλικού συλλογής δεδομένων</vt:lpstr>
      <vt:lpstr>Αρχιτεκτονική διαύλων</vt:lpstr>
      <vt:lpstr>Δίαυλος ISA</vt:lpstr>
      <vt:lpstr>Δίαυλος PCI (1)</vt:lpstr>
      <vt:lpstr>Δίαυλος PCI (2)</vt:lpstr>
      <vt:lpstr>Δίαυλος PCMCIA (1)</vt:lpstr>
      <vt:lpstr>Δίαυλος PCMCIA (2)</vt:lpstr>
      <vt:lpstr>Δίαυλος PCI Express (1)</vt:lpstr>
      <vt:lpstr>Δίαυλος PCI Express (2)</vt:lpstr>
      <vt:lpstr>Δίαυλος PXI (1)</vt:lpstr>
      <vt:lpstr>Δίαυλος PXI (2)</vt:lpstr>
      <vt:lpstr>Δίαυλος PXI Express</vt:lpstr>
      <vt:lpstr>Δίαυλος VMEBUS</vt:lpstr>
      <vt:lpstr>Δίαυλος VXIBUS</vt:lpstr>
      <vt:lpstr>Συνδεσιμότητα περιφερειακών</vt:lpstr>
      <vt:lpstr>Σειριακές θύρες RS-232 (1)</vt:lpstr>
      <vt:lpstr>Σειριακές θύρες RS-232 (2)</vt:lpstr>
      <vt:lpstr>Σειριακές θύρες RS-422 (1)</vt:lpstr>
      <vt:lpstr>Σειριακές θύρες RS-422 (2)</vt:lpstr>
      <vt:lpstr>Σειριακές θύρες RS-485</vt:lpstr>
      <vt:lpstr>Παράλληλη θύρα</vt:lpstr>
      <vt:lpstr>ΙΕΕΕ-488 (GPIB)</vt:lpstr>
      <vt:lpstr>Universal Serial Bus (USB)</vt:lpstr>
      <vt:lpstr>IEEE-1394 FireWire </vt:lpstr>
      <vt:lpstr>Ethernet</vt:lpstr>
      <vt:lpstr>Κατανεμημένες μετρήσεις</vt:lpstr>
      <vt:lpstr>ΚΑΤΑΝΕΜΗΜΕΝΕΣ ΜΕΤΡΗΣΕΙΣ</vt:lpstr>
      <vt:lpstr>Ρυθμός δειγματοληψίας</vt:lpstr>
      <vt:lpstr>Μετατροπή δεδομένων</vt:lpstr>
      <vt:lpstr>Αναλογικά κανάλια εισόδου - εξόδου</vt:lpstr>
      <vt:lpstr>Σκανδαλιστές – χρονόμετρα/μετρητές</vt:lpstr>
      <vt:lpstr>Διαθέσιμο υλικό συλλογής δεδομένων</vt:lpstr>
      <vt:lpstr>Υλικό με διασύνδεση PXI</vt:lpstr>
      <vt:lpstr>Υλικό με διασύνδεση PCI</vt:lpstr>
      <vt:lpstr>Υλικό με διασύνδεση ISA</vt:lpstr>
      <vt:lpstr>Υλικό με διασύνδεση USB</vt:lpstr>
      <vt:lpstr>Επαναπρογραμματιζόμενες συσκευές (1)</vt:lpstr>
      <vt:lpstr>Επαναπρογραμματιζόμενες συσκευές (2)</vt:lpstr>
      <vt:lpstr>Επαναπρογραμματιζόμενες συσκευές (3)</vt:lpstr>
      <vt:lpstr>Επαναπρογραμματιζόμενες συσκευές (4)</vt:lpstr>
      <vt:lpstr>Επαναπρογραμματιζόμενες συσκευές (5)</vt:lpstr>
      <vt:lpstr>Επαναπρογραμματιζόμενες συσκευές(6)</vt:lpstr>
      <vt:lpstr>Λογική χωρητικότητα</vt:lpstr>
      <vt:lpstr>Υλοποίηση FPD</vt:lpstr>
      <vt:lpstr>Υλοποίηση FPD: Σχεδιασμός</vt:lpstr>
      <vt:lpstr>Σχεδιασμός κυκλώματος σε FPGA</vt:lpstr>
      <vt:lpstr>Παράδειγμα SLPD</vt:lpstr>
      <vt:lpstr>Παράδειγμα FPGA</vt:lpstr>
      <vt:lpstr>Αρχιτεκτονικές FPGA</vt:lpstr>
      <vt:lpstr>Τεχνολογίες για τον προγραμματισμό των FPGA</vt:lpstr>
      <vt:lpstr>Στατική μνήμη (1)</vt:lpstr>
      <vt:lpstr>Στατική μνήμη (2)</vt:lpstr>
      <vt:lpstr>Αντι-ασφάλεια</vt:lpstr>
      <vt:lpstr>Τεχνολογίες Flash και EEPROM</vt:lpstr>
      <vt:lpstr>Αρχιτεκτονικές δικτύου διασύνδεσης των FPGAs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</dc:title>
  <dc:creator>Dimitris</dc:creator>
  <cp:lastModifiedBy>Costas Vassilakis</cp:lastModifiedBy>
  <cp:revision>93</cp:revision>
  <dcterms:created xsi:type="dcterms:W3CDTF">2015-03-31T15:08:09Z</dcterms:created>
  <dcterms:modified xsi:type="dcterms:W3CDTF">2018-10-03T07:57:20Z</dcterms:modified>
</cp:coreProperties>
</file>