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2" r:id="rId4"/>
    <p:sldId id="261" r:id="rId5"/>
    <p:sldId id="262" r:id="rId6"/>
    <p:sldId id="263" r:id="rId7"/>
    <p:sldId id="264" r:id="rId8"/>
    <p:sldId id="288" r:id="rId9"/>
    <p:sldId id="265" r:id="rId10"/>
    <p:sldId id="266" r:id="rId11"/>
    <p:sldId id="267" r:id="rId12"/>
    <p:sldId id="268" r:id="rId13"/>
    <p:sldId id="291" r:id="rId14"/>
    <p:sldId id="289" r:id="rId15"/>
    <p:sldId id="271" r:id="rId16"/>
    <p:sldId id="290" r:id="rId17"/>
    <p:sldId id="270" r:id="rId18"/>
    <p:sldId id="269" r:id="rId19"/>
    <p:sldId id="273" r:id="rId20"/>
    <p:sldId id="292" r:id="rId21"/>
    <p:sldId id="293" r:id="rId22"/>
    <p:sldId id="294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7" r:id="rId36"/>
    <p:sldId id="286" r:id="rId3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4343" autoAdjust="0"/>
  </p:normalViewPr>
  <p:slideViewPr>
    <p:cSldViewPr>
      <p:cViewPr varScale="1">
        <p:scale>
          <a:sx n="73" d="100"/>
          <a:sy n="73" d="100"/>
        </p:scale>
        <p:origin x="12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7780095\Desktop\RTS%20book\Chapter%204%20presentation\chapter-4\images\4.13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data!$B$2</c:f>
              <c:strCache>
                <c:ptCount val="1"/>
                <c:pt idx="0">
                  <c:v>processor busy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data!$B$3:$B$18</c:f>
              <c:numCache>
                <c:formatCode>General</c:formatCode>
                <c:ptCount val="16"/>
                <c:pt idx="0">
                  <c:v>7.8</c:v>
                </c:pt>
                <c:pt idx="1">
                  <c:v>13.6</c:v>
                </c:pt>
                <c:pt idx="2">
                  <c:v>32.299999999999997</c:v>
                </c:pt>
                <c:pt idx="3">
                  <c:v>27.8</c:v>
                </c:pt>
                <c:pt idx="4">
                  <c:v>23.8</c:v>
                </c:pt>
                <c:pt idx="5">
                  <c:v>20.6</c:v>
                </c:pt>
                <c:pt idx="6">
                  <c:v>20.3</c:v>
                </c:pt>
                <c:pt idx="7">
                  <c:v>19.8</c:v>
                </c:pt>
                <c:pt idx="8">
                  <c:v>13.8</c:v>
                </c:pt>
                <c:pt idx="9">
                  <c:v>11.9</c:v>
                </c:pt>
                <c:pt idx="10">
                  <c:v>10.4</c:v>
                </c:pt>
                <c:pt idx="11">
                  <c:v>22.9</c:v>
                </c:pt>
                <c:pt idx="12">
                  <c:v>23.9</c:v>
                </c:pt>
                <c:pt idx="13">
                  <c:v>14.9</c:v>
                </c:pt>
                <c:pt idx="15">
                  <c:v>18.850000000000001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C9-4026-8853-B1A032A5D214}"/>
            </c:ext>
          </c:extLst>
        </c:ser>
        <c:ser>
          <c:idx val="1"/>
          <c:order val="1"/>
          <c:tx>
            <c:strRef>
              <c:f>data!$C$2</c:f>
              <c:strCache>
                <c:ptCount val="1"/>
                <c:pt idx="0">
                  <c:v>itlb miss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data!$C$3:$C$18</c:f>
              <c:numCache>
                <c:formatCode>General</c:formatCode>
                <c:ptCount val="16"/>
                <c:pt idx="0">
                  <c:v>0.2</c:v>
                </c:pt>
                <c:pt idx="1">
                  <c:v>0.4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0.4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5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C9-4026-8853-B1A032A5D214}"/>
            </c:ext>
          </c:extLst>
        </c:ser>
        <c:ser>
          <c:idx val="2"/>
          <c:order val="2"/>
          <c:tx>
            <c:strRef>
              <c:f>data!$D$2</c:f>
              <c:strCache>
                <c:ptCount val="1"/>
                <c:pt idx="0">
                  <c:v>dtlb miss</c:v>
                </c:pt>
              </c:strCache>
            </c:strRef>
          </c:tx>
          <c:spPr>
            <a:solidFill>
              <a:srgbClr val="FF00FF"/>
            </a:solidFill>
            <a:ln>
              <a:noFill/>
            </a:ln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data!$D$3:$D$18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49.5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C9-4026-8853-B1A032A5D214}"/>
            </c:ext>
          </c:extLst>
        </c:ser>
        <c:ser>
          <c:idx val="3"/>
          <c:order val="3"/>
          <c:tx>
            <c:strRef>
              <c:f>data!$E$2</c:f>
              <c:strCache>
                <c:ptCount val="1"/>
                <c:pt idx="0">
                  <c:v>icache miss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data!$E$3:$E$18</c:f>
              <c:numCache>
                <c:formatCode>General</c:formatCode>
                <c:ptCount val="16"/>
                <c:pt idx="0">
                  <c:v>0</c:v>
                </c:pt>
                <c:pt idx="1">
                  <c:v>4.5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C9-4026-8853-B1A032A5D214}"/>
            </c:ext>
          </c:extLst>
        </c:ser>
        <c:ser>
          <c:idx val="4"/>
          <c:order val="4"/>
          <c:tx>
            <c:strRef>
              <c:f>data!$F$2</c:f>
              <c:strCache>
                <c:ptCount val="1"/>
                <c:pt idx="0">
                  <c:v>dcache miss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data!$F$3:$F$18</c:f>
              <c:numCache>
                <c:formatCode>General</c:formatCode>
                <c:ptCount val="16"/>
                <c:pt idx="0">
                  <c:v>15.5</c:v>
                </c:pt>
                <c:pt idx="1">
                  <c:v>3.5</c:v>
                </c:pt>
                <c:pt idx="2">
                  <c:v>9.5</c:v>
                </c:pt>
                <c:pt idx="3">
                  <c:v>8</c:v>
                </c:pt>
                <c:pt idx="4">
                  <c:v>3</c:v>
                </c:pt>
                <c:pt idx="5">
                  <c:v>14</c:v>
                </c:pt>
                <c:pt idx="6">
                  <c:v>7</c:v>
                </c:pt>
                <c:pt idx="7">
                  <c:v>4.5</c:v>
                </c:pt>
                <c:pt idx="8">
                  <c:v>0</c:v>
                </c:pt>
                <c:pt idx="9">
                  <c:v>16</c:v>
                </c:pt>
                <c:pt idx="10">
                  <c:v>0</c:v>
                </c:pt>
                <c:pt idx="11">
                  <c:v>16</c:v>
                </c:pt>
                <c:pt idx="12">
                  <c:v>50</c:v>
                </c:pt>
                <c:pt idx="13">
                  <c:v>48.5</c:v>
                </c:pt>
                <c:pt idx="15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C9-4026-8853-B1A032A5D214}"/>
            </c:ext>
          </c:extLst>
        </c:ser>
        <c:ser>
          <c:idx val="5"/>
          <c:order val="5"/>
          <c:tx>
            <c:strRef>
              <c:f>data!$G$2</c:f>
              <c:strCache>
                <c:ptCount val="1"/>
                <c:pt idx="0">
                  <c:v>branch misprediction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data!$G$3:$G$18</c:f>
              <c:numCache>
                <c:formatCode>General</c:formatCode>
                <c:ptCount val="16"/>
                <c:pt idx="0">
                  <c:v>0</c:v>
                </c:pt>
                <c:pt idx="1">
                  <c:v>2.2999999999999998</c:v>
                </c:pt>
                <c:pt idx="2">
                  <c:v>3</c:v>
                </c:pt>
                <c:pt idx="3">
                  <c:v>9.5</c:v>
                </c:pt>
                <c:pt idx="4">
                  <c:v>1</c:v>
                </c:pt>
                <c:pt idx="5">
                  <c:v>1</c:v>
                </c:pt>
                <c:pt idx="6">
                  <c:v>19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7C9-4026-8853-B1A032A5D214}"/>
            </c:ext>
          </c:extLst>
        </c:ser>
        <c:ser>
          <c:idx val="6"/>
          <c:order val="6"/>
          <c:tx>
            <c:strRef>
              <c:f>data!$H$2</c:f>
              <c:strCache>
                <c:ptCount val="1"/>
                <c:pt idx="0">
                  <c:v>control hazards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data!$H$3:$H$18</c:f>
              <c:numCache>
                <c:formatCode>General</c:formatCode>
                <c:ptCount val="16"/>
                <c:pt idx="0">
                  <c:v>1.5</c:v>
                </c:pt>
                <c:pt idx="1">
                  <c:v>4.7</c:v>
                </c:pt>
                <c:pt idx="2">
                  <c:v>9.5</c:v>
                </c:pt>
                <c:pt idx="3">
                  <c:v>10.5</c:v>
                </c:pt>
                <c:pt idx="4">
                  <c:v>1.5</c:v>
                </c:pt>
                <c:pt idx="5">
                  <c:v>3</c:v>
                </c:pt>
                <c:pt idx="6">
                  <c:v>13.5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3.5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5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7C9-4026-8853-B1A032A5D214}"/>
            </c:ext>
          </c:extLst>
        </c:ser>
        <c:ser>
          <c:idx val="7"/>
          <c:order val="7"/>
          <c:tx>
            <c:strRef>
              <c:f>data!$I$2</c:f>
              <c:strCache>
                <c:ptCount val="1"/>
                <c:pt idx="0">
                  <c:v>load delays</c:v>
                </c:pt>
              </c:strCache>
            </c:strRef>
          </c:tx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data!$I$3:$I$18</c:f>
              <c:numCache>
                <c:formatCode>General</c:formatCode>
                <c:ptCount val="16"/>
                <c:pt idx="0">
                  <c:v>6</c:v>
                </c:pt>
                <c:pt idx="1">
                  <c:v>3.5</c:v>
                </c:pt>
                <c:pt idx="2">
                  <c:v>3.5</c:v>
                </c:pt>
                <c:pt idx="3">
                  <c:v>13</c:v>
                </c:pt>
                <c:pt idx="4">
                  <c:v>7</c:v>
                </c:pt>
                <c:pt idx="5">
                  <c:v>3</c:v>
                </c:pt>
                <c:pt idx="6">
                  <c:v>20.5</c:v>
                </c:pt>
                <c:pt idx="7">
                  <c:v>6.5</c:v>
                </c:pt>
                <c:pt idx="8">
                  <c:v>3</c:v>
                </c:pt>
                <c:pt idx="9">
                  <c:v>1.5</c:v>
                </c:pt>
                <c:pt idx="10">
                  <c:v>2</c:v>
                </c:pt>
                <c:pt idx="11">
                  <c:v>3.5</c:v>
                </c:pt>
                <c:pt idx="12">
                  <c:v>2</c:v>
                </c:pt>
                <c:pt idx="13">
                  <c:v>3.5</c:v>
                </c:pt>
                <c:pt idx="1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7C9-4026-8853-B1A032A5D214}"/>
            </c:ext>
          </c:extLst>
        </c:ser>
        <c:ser>
          <c:idx val="8"/>
          <c:order val="8"/>
          <c:tx>
            <c:strRef>
              <c:f>data!$J$2</c:f>
              <c:strCache>
                <c:ptCount val="1"/>
                <c:pt idx="0">
                  <c:v>short integer</c:v>
                </c:pt>
              </c:strCache>
            </c:strRef>
          </c:tx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data!$J$3:$J$18</c:f>
              <c:numCache>
                <c:formatCode>General</c:formatCode>
                <c:ptCount val="16"/>
                <c:pt idx="0">
                  <c:v>1</c:v>
                </c:pt>
                <c:pt idx="1">
                  <c:v>5</c:v>
                </c:pt>
                <c:pt idx="2">
                  <c:v>14</c:v>
                </c:pt>
                <c:pt idx="3">
                  <c:v>15.5</c:v>
                </c:pt>
                <c:pt idx="4">
                  <c:v>3</c:v>
                </c:pt>
                <c:pt idx="5">
                  <c:v>2</c:v>
                </c:pt>
                <c:pt idx="6">
                  <c:v>16</c:v>
                </c:pt>
                <c:pt idx="7">
                  <c:v>2</c:v>
                </c:pt>
                <c:pt idx="8">
                  <c:v>2</c:v>
                </c:pt>
                <c:pt idx="9">
                  <c:v>1.5</c:v>
                </c:pt>
                <c:pt idx="10">
                  <c:v>8</c:v>
                </c:pt>
                <c:pt idx="11">
                  <c:v>7.5</c:v>
                </c:pt>
                <c:pt idx="12">
                  <c:v>0</c:v>
                </c:pt>
                <c:pt idx="13">
                  <c:v>0</c:v>
                </c:pt>
                <c:pt idx="1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7C9-4026-8853-B1A032A5D214}"/>
            </c:ext>
          </c:extLst>
        </c:ser>
        <c:ser>
          <c:idx val="9"/>
          <c:order val="9"/>
          <c:tx>
            <c:strRef>
              <c:f>data!$K$2</c:f>
              <c:strCache>
                <c:ptCount val="1"/>
                <c:pt idx="0">
                  <c:v>long integer</c:v>
                </c:pt>
              </c:strCache>
            </c:strRef>
          </c:tx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data!$K$3:$K$18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7C9-4026-8853-B1A032A5D214}"/>
            </c:ext>
          </c:extLst>
        </c:ser>
        <c:ser>
          <c:idx val="10"/>
          <c:order val="10"/>
          <c:tx>
            <c:strRef>
              <c:f>data!$L$2</c:f>
              <c:strCache>
                <c:ptCount val="1"/>
                <c:pt idx="0">
                  <c:v>short fp</c:v>
                </c:pt>
              </c:strCache>
            </c:strRef>
          </c:tx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data!$L$3:$L$18</c:f>
              <c:numCache>
                <c:formatCode>General</c:formatCode>
                <c:ptCount val="16"/>
                <c:pt idx="0">
                  <c:v>66</c:v>
                </c:pt>
                <c:pt idx="1">
                  <c:v>34.5</c:v>
                </c:pt>
                <c:pt idx="2">
                  <c:v>26</c:v>
                </c:pt>
                <c:pt idx="3">
                  <c:v>14.5</c:v>
                </c:pt>
                <c:pt idx="4">
                  <c:v>49</c:v>
                </c:pt>
                <c:pt idx="5">
                  <c:v>39</c:v>
                </c:pt>
                <c:pt idx="6">
                  <c:v>2.5</c:v>
                </c:pt>
                <c:pt idx="7">
                  <c:v>58</c:v>
                </c:pt>
                <c:pt idx="8">
                  <c:v>70</c:v>
                </c:pt>
                <c:pt idx="9">
                  <c:v>16.5</c:v>
                </c:pt>
                <c:pt idx="10">
                  <c:v>51.5</c:v>
                </c:pt>
                <c:pt idx="11">
                  <c:v>39</c:v>
                </c:pt>
                <c:pt idx="12">
                  <c:v>22</c:v>
                </c:pt>
                <c:pt idx="13">
                  <c:v>29</c:v>
                </c:pt>
                <c:pt idx="15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C9-4026-8853-B1A032A5D214}"/>
            </c:ext>
          </c:extLst>
        </c:ser>
        <c:ser>
          <c:idx val="11"/>
          <c:order val="11"/>
          <c:tx>
            <c:strRef>
              <c:f>data!$M$2</c:f>
              <c:strCache>
                <c:ptCount val="1"/>
                <c:pt idx="0">
                  <c:v>long fp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data!$M$3:$M$18</c:f>
              <c:numCache>
                <c:formatCode>General</c:formatCode>
                <c:ptCount val="16"/>
                <c:pt idx="0">
                  <c:v>0</c:v>
                </c:pt>
                <c:pt idx="1">
                  <c:v>27</c:v>
                </c:pt>
                <c:pt idx="2">
                  <c:v>0</c:v>
                </c:pt>
                <c:pt idx="3">
                  <c:v>0</c:v>
                </c:pt>
                <c:pt idx="4">
                  <c:v>8</c:v>
                </c:pt>
                <c:pt idx="5">
                  <c:v>11</c:v>
                </c:pt>
                <c:pt idx="6">
                  <c:v>0</c:v>
                </c:pt>
                <c:pt idx="7">
                  <c:v>5</c:v>
                </c:pt>
                <c:pt idx="8">
                  <c:v>6</c:v>
                </c:pt>
                <c:pt idx="9">
                  <c:v>2</c:v>
                </c:pt>
                <c:pt idx="10">
                  <c:v>21</c:v>
                </c:pt>
                <c:pt idx="11">
                  <c:v>4</c:v>
                </c:pt>
                <c:pt idx="12">
                  <c:v>0</c:v>
                </c:pt>
                <c:pt idx="13">
                  <c:v>2</c:v>
                </c:pt>
                <c:pt idx="15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7C9-4026-8853-B1A032A5D214}"/>
            </c:ext>
          </c:extLst>
        </c:ser>
        <c:ser>
          <c:idx val="12"/>
          <c:order val="12"/>
          <c:tx>
            <c:strRef>
              <c:f>data!$N$2</c:f>
              <c:strCache>
                <c:ptCount val="1"/>
                <c:pt idx="0">
                  <c:v>memory confict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data!$A$3:$A$18</c:f>
              <c:strCache>
                <c:ptCount val="16"/>
                <c:pt idx="0">
                  <c:v>alvinn</c:v>
                </c:pt>
                <c:pt idx="1">
                  <c:v>doduc</c:v>
                </c:pt>
                <c:pt idx="2">
                  <c:v>eqntott</c:v>
                </c:pt>
                <c:pt idx="3">
                  <c:v>espresso</c:v>
                </c:pt>
                <c:pt idx="4">
                  <c:v>fpppp</c:v>
                </c:pt>
                <c:pt idx="5">
                  <c:v>hydro2d</c:v>
                </c:pt>
                <c:pt idx="6">
                  <c:v>li</c:v>
                </c:pt>
                <c:pt idx="7">
                  <c:v>mdljdp2</c:v>
                </c:pt>
                <c:pt idx="8">
                  <c:v>mdljsp2</c:v>
                </c:pt>
                <c:pt idx="9">
                  <c:v>nasa7</c:v>
                </c:pt>
                <c:pt idx="10">
                  <c:v>ora</c:v>
                </c:pt>
                <c:pt idx="11">
                  <c:v>su2cor</c:v>
                </c:pt>
                <c:pt idx="12">
                  <c:v>swm</c:v>
                </c:pt>
                <c:pt idx="13">
                  <c:v>tomcatv</c:v>
                </c:pt>
                <c:pt idx="15">
                  <c:v>composite</c:v>
                </c:pt>
              </c:strCache>
            </c:strRef>
          </c:cat>
          <c:val>
            <c:numRef>
              <c:f>data!$N$3:$N$18</c:f>
              <c:numCache>
                <c:formatCode>General</c:formatCode>
                <c:ptCount val="16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1.5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7C9-4026-8853-B1A032A5D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1688963360"/>
        <c:axId val="-1688960640"/>
      </c:barChart>
      <c:catAx>
        <c:axId val="-1688963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l-GR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Εφαρμογές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l-GR"/>
          </a:p>
        </c:txPr>
        <c:crossAx val="-1688960640"/>
        <c:crosses val="autoZero"/>
        <c:auto val="1"/>
        <c:lblAlgn val="ctr"/>
        <c:lblOffset val="100"/>
        <c:noMultiLvlLbl val="0"/>
      </c:catAx>
      <c:valAx>
        <c:axId val="-1688960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l-GR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Ποσοστό Συνολικών Κύκλων Διευθέτησης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l-GR"/>
          </a:p>
        </c:txPr>
        <c:crossAx val="-168896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92824812532373"/>
          <c:y val="0.26188083336056017"/>
          <c:w val="0.15756918850348667"/>
          <c:h val="0.64178303438211293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200" baseline="0">
          <a:latin typeface="Arial" pitchFamily="34" charset="0"/>
        </a:defRPr>
      </a:pPr>
      <a:endParaRPr lang="el-G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l-GR" sz="2000" b="0" i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Όλα </a:t>
            </a:r>
            <a:r>
              <a:rPr lang="el-GR" sz="2000" b="0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μοντέλα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'data all'!$A$63</c:f>
              <c:strCache>
                <c:ptCount val="1"/>
                <c:pt idx="0">
                  <c:v>ΤΠ: Πλήρους Ταυτόχρονης Διευθέτησης</c:v>
                </c:pt>
              </c:strCache>
            </c:strRef>
          </c:tx>
          <c:spPr>
            <a:ln>
              <a:solidFill>
                <a:srgbClr val="002060"/>
              </a:solidFill>
            </a:ln>
            <a:effectLst/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val>
            <c:numRef>
              <c:f>'data all'!$B$63:$I$63</c:f>
              <c:numCache>
                <c:formatCode>General</c:formatCode>
                <c:ptCount val="8"/>
                <c:pt idx="0">
                  <c:v>1.5</c:v>
                </c:pt>
                <c:pt idx="1">
                  <c:v>2.7</c:v>
                </c:pt>
                <c:pt idx="2">
                  <c:v>3.7</c:v>
                </c:pt>
                <c:pt idx="3">
                  <c:v>4.55</c:v>
                </c:pt>
                <c:pt idx="4">
                  <c:v>5.2</c:v>
                </c:pt>
                <c:pt idx="5">
                  <c:v>5.75</c:v>
                </c:pt>
                <c:pt idx="6">
                  <c:v>6.0750000000000002</c:v>
                </c:pt>
                <c:pt idx="7">
                  <c:v>6.35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38F-4C18-870B-37CC7A266CA7}"/>
            </c:ext>
          </c:extLst>
        </c:ser>
        <c:ser>
          <c:idx val="1"/>
          <c:order val="1"/>
          <c:tx>
            <c:strRef>
              <c:f>'data all'!$A$64</c:f>
              <c:strCache>
                <c:ptCount val="1"/>
                <c:pt idx="0">
                  <c:v>ΤΠ: 4πλής Διευθέτησης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'data all'!$B$64:$I$64</c:f>
              <c:numCache>
                <c:formatCode>General</c:formatCode>
                <c:ptCount val="8"/>
                <c:pt idx="0">
                  <c:v>1.4</c:v>
                </c:pt>
                <c:pt idx="1">
                  <c:v>2.5499999999999998</c:v>
                </c:pt>
                <c:pt idx="2">
                  <c:v>3.55</c:v>
                </c:pt>
                <c:pt idx="3">
                  <c:v>4.4000000000000004</c:v>
                </c:pt>
                <c:pt idx="4">
                  <c:v>5.05</c:v>
                </c:pt>
                <c:pt idx="5">
                  <c:v>5.6</c:v>
                </c:pt>
                <c:pt idx="6">
                  <c:v>6</c:v>
                </c:pt>
                <c:pt idx="7">
                  <c:v>6.35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38F-4C18-870B-37CC7A266CA7}"/>
            </c:ext>
          </c:extLst>
        </c:ser>
        <c:ser>
          <c:idx val="2"/>
          <c:order val="2"/>
          <c:tx>
            <c:strRef>
              <c:f>'data all'!$A$65</c:f>
              <c:strCache>
                <c:ptCount val="1"/>
                <c:pt idx="0">
                  <c:v>ΤΠ: 2πλής Διευθέτησης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triangle"/>
            <c:size val="7"/>
            <c:spPr>
              <a:noFill/>
              <a:ln>
                <a:solidFill>
                  <a:srgbClr val="008000"/>
                </a:solidFill>
              </a:ln>
            </c:spPr>
          </c:marker>
          <c:val>
            <c:numRef>
              <c:f>'data all'!$B$65:$I$65</c:f>
              <c:numCache>
                <c:formatCode>General</c:formatCode>
                <c:ptCount val="8"/>
                <c:pt idx="0">
                  <c:v>1.3</c:v>
                </c:pt>
                <c:pt idx="1">
                  <c:v>2.4</c:v>
                </c:pt>
                <c:pt idx="2">
                  <c:v>3.1</c:v>
                </c:pt>
                <c:pt idx="3">
                  <c:v>3.9</c:v>
                </c:pt>
                <c:pt idx="4">
                  <c:v>4.5999999999999996</c:v>
                </c:pt>
                <c:pt idx="5">
                  <c:v>5.2</c:v>
                </c:pt>
                <c:pt idx="6">
                  <c:v>5.65</c:v>
                </c:pt>
                <c:pt idx="7">
                  <c:v>5.95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38F-4C18-870B-37CC7A266CA7}"/>
            </c:ext>
          </c:extLst>
        </c:ser>
        <c:ser>
          <c:idx val="3"/>
          <c:order val="3"/>
          <c:tx>
            <c:strRef>
              <c:f>'data all'!$A$66</c:f>
              <c:strCache>
                <c:ptCount val="1"/>
                <c:pt idx="0">
                  <c:v>ΤΠ: Περιορισμένης Συσχέτισης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x"/>
            <c:size val="7"/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val>
            <c:numRef>
              <c:f>'data all'!$B$66:$I$66</c:f>
              <c:numCache>
                <c:formatCode>General</c:formatCode>
                <c:ptCount val="8"/>
                <c:pt idx="0">
                  <c:v>1.2</c:v>
                </c:pt>
                <c:pt idx="1">
                  <c:v>2.2000000000000002</c:v>
                </c:pt>
                <c:pt idx="2">
                  <c:v>3</c:v>
                </c:pt>
                <c:pt idx="3">
                  <c:v>3.7</c:v>
                </c:pt>
                <c:pt idx="4">
                  <c:v>4.2</c:v>
                </c:pt>
                <c:pt idx="5">
                  <c:v>4.5999999999999996</c:v>
                </c:pt>
                <c:pt idx="6">
                  <c:v>4.8499999999999996</c:v>
                </c:pt>
                <c:pt idx="7">
                  <c:v>5.2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38F-4C18-870B-37CC7A266CA7}"/>
            </c:ext>
          </c:extLst>
        </c:ser>
        <c:ser>
          <c:idx val="4"/>
          <c:order val="4"/>
          <c:tx>
            <c:strRef>
              <c:f>'data all'!$A$67</c:f>
              <c:strCache>
                <c:ptCount val="1"/>
                <c:pt idx="0">
                  <c:v>ΤΠ: Μονής Διευθέτησης</c:v>
                </c:pt>
              </c:strCache>
            </c:strRef>
          </c:tx>
          <c:marker>
            <c:symbol val="circle"/>
            <c:size val="7"/>
            <c:spPr>
              <a:noFill/>
            </c:spPr>
          </c:marker>
          <c:val>
            <c:numRef>
              <c:f>'data all'!$B$67:$I$67</c:f>
              <c:numCache>
                <c:formatCode>General</c:formatCode>
                <c:ptCount val="8"/>
                <c:pt idx="0">
                  <c:v>0.8</c:v>
                </c:pt>
                <c:pt idx="1">
                  <c:v>1.5</c:v>
                </c:pt>
                <c:pt idx="2">
                  <c:v>2.2000000000000002</c:v>
                </c:pt>
                <c:pt idx="3">
                  <c:v>2.8</c:v>
                </c:pt>
                <c:pt idx="4">
                  <c:v>3.3</c:v>
                </c:pt>
                <c:pt idx="5">
                  <c:v>3.9</c:v>
                </c:pt>
                <c:pt idx="6">
                  <c:v>4.4000000000000004</c:v>
                </c:pt>
                <c:pt idx="7">
                  <c:v>4.9000000000000004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38F-4C18-870B-37CC7A266CA7}"/>
            </c:ext>
          </c:extLst>
        </c:ser>
        <c:ser>
          <c:idx val="5"/>
          <c:order val="5"/>
          <c:tx>
            <c:strRef>
              <c:f>'data all'!$A$68</c:f>
              <c:strCache>
                <c:ptCount val="1"/>
                <c:pt idx="0">
                  <c:v>ΤΠ: Λεπτομερούς Ανάλυσης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diamond"/>
            <c:size val="7"/>
            <c:spPr>
              <a:solidFill>
                <a:srgbClr val="FF6600"/>
              </a:solidFill>
            </c:spPr>
          </c:marker>
          <c:val>
            <c:numRef>
              <c:f>'data all'!$B$68:$I$68</c:f>
              <c:numCache>
                <c:formatCode>General</c:formatCode>
                <c:ptCount val="8"/>
                <c:pt idx="0">
                  <c:v>1.1000000000000001</c:v>
                </c:pt>
                <c:pt idx="1">
                  <c:v>2.1</c:v>
                </c:pt>
                <c:pt idx="2">
                  <c:v>2.8</c:v>
                </c:pt>
                <c:pt idx="3">
                  <c:v>2.95</c:v>
                </c:pt>
                <c:pt idx="4">
                  <c:v>3.1</c:v>
                </c:pt>
                <c:pt idx="5">
                  <c:v>3.15</c:v>
                </c:pt>
                <c:pt idx="6">
                  <c:v>3.15</c:v>
                </c:pt>
                <c:pt idx="7">
                  <c:v>3.15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38F-4C18-870B-37CC7A266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88967712"/>
        <c:axId val="-1688967168"/>
      </c:lineChart>
      <c:catAx>
        <c:axId val="-1688967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l-GR"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Αριθμός Νημάτων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l-GR"/>
          </a:p>
        </c:txPr>
        <c:crossAx val="-1688967168"/>
        <c:crosses val="autoZero"/>
        <c:auto val="1"/>
        <c:lblAlgn val="ctr"/>
        <c:lblOffset val="100"/>
        <c:noMultiLvlLbl val="0"/>
      </c:catAx>
      <c:valAx>
        <c:axId val="-1688967168"/>
        <c:scaling>
          <c:orientation val="minMax"/>
          <c:max val="7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l-GR"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Εντολές που Διευθετούνται ανά κύκλο</a:t>
                </a:r>
              </a:p>
            </c:rich>
          </c:tx>
          <c:layout>
            <c:manualLayout>
              <c:xMode val="edge"/>
              <c:yMode val="edge"/>
              <c:x val="4.3016900561184263E-3"/>
              <c:y val="0.183634657032019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l-GR"/>
          </a:p>
        </c:txPr>
        <c:crossAx val="-168896771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7585828313565877"/>
          <c:y val="0.12102460457209473"/>
          <c:w val="0.30836885332524028"/>
          <c:h val="0.72651946029682068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l-GR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27766054974951E-2"/>
          <c:y val="2.657619473026589E-2"/>
          <c:w val="0.74255064393976267"/>
          <c:h val="0.86708269096432211"/>
        </c:manualLayout>
      </c:layout>
      <c:lineChart>
        <c:grouping val="standard"/>
        <c:varyColors val="0"/>
        <c:ser>
          <c:idx val="0"/>
          <c:order val="0"/>
          <c:tx>
            <c:strRef>
              <c:f>ola!$A$2</c:f>
              <c:strCache>
                <c:ptCount val="1"/>
                <c:pt idx="0">
                  <c:v>64s.64s</c:v>
                </c:pt>
              </c:strCache>
            </c:strRef>
          </c:tx>
          <c:spPr>
            <a:ln>
              <a:solidFill>
                <a:srgbClr val="002060"/>
              </a:solidFill>
            </a:ln>
            <a:effectLst/>
          </c:spPr>
          <c:marker>
            <c:symbol val="squar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val>
            <c:numRef>
              <c:f>ola!$B$2:$I$2</c:f>
              <c:numCache>
                <c:formatCode>General</c:formatCode>
                <c:ptCount val="8"/>
                <c:pt idx="0">
                  <c:v>1.1399999999999999</c:v>
                </c:pt>
                <c:pt idx="1">
                  <c:v>1.095</c:v>
                </c:pt>
                <c:pt idx="2">
                  <c:v>1.07</c:v>
                </c:pt>
                <c:pt idx="3">
                  <c:v>1.0449999999999999</c:v>
                </c:pt>
                <c:pt idx="4">
                  <c:v>1.03</c:v>
                </c:pt>
                <c:pt idx="5">
                  <c:v>1.02</c:v>
                </c:pt>
                <c:pt idx="6">
                  <c:v>1.016</c:v>
                </c:pt>
                <c:pt idx="7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211-445D-8D54-3DD455F0BCFB}"/>
            </c:ext>
          </c:extLst>
        </c:ser>
        <c:ser>
          <c:idx val="1"/>
          <c:order val="1"/>
          <c:tx>
            <c:strRef>
              <c:f>ola!$A$3</c:f>
              <c:strCache>
                <c:ptCount val="1"/>
                <c:pt idx="0">
                  <c:v>64p.64s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ola!$B$3:$I$3</c:f>
              <c:numCache>
                <c:formatCode>General</c:formatCode>
                <c:ptCount val="8"/>
                <c:pt idx="0">
                  <c:v>1.0249999999999999</c:v>
                </c:pt>
                <c:pt idx="1">
                  <c:v>1.0349999999999999</c:v>
                </c:pt>
                <c:pt idx="2">
                  <c:v>1.03</c:v>
                </c:pt>
                <c:pt idx="3">
                  <c:v>1.0229999999999999</c:v>
                </c:pt>
                <c:pt idx="4">
                  <c:v>1.022</c:v>
                </c:pt>
                <c:pt idx="5">
                  <c:v>1.02</c:v>
                </c:pt>
                <c:pt idx="6">
                  <c:v>1.0169999999999999</c:v>
                </c:pt>
                <c:pt idx="7">
                  <c:v>1.0169999999999999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211-445D-8D54-3DD455F0BCFB}"/>
            </c:ext>
          </c:extLst>
        </c:ser>
        <c:ser>
          <c:idx val="2"/>
          <c:order val="2"/>
          <c:tx>
            <c:strRef>
              <c:f>ola!$A$4</c:f>
              <c:strCache>
                <c:ptCount val="1"/>
                <c:pt idx="0">
                  <c:v>64s.64p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circle"/>
            <c:size val="7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val>
            <c:numRef>
              <c:f>ola!$B$4:$I$4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211-445D-8D54-3DD455F0BCFB}"/>
            </c:ext>
          </c:extLst>
        </c:ser>
        <c:ser>
          <c:idx val="3"/>
          <c:order val="3"/>
          <c:tx>
            <c:strRef>
              <c:f>ola!$A$5</c:f>
              <c:strCache>
                <c:ptCount val="1"/>
                <c:pt idx="0">
                  <c:v>64p.64p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val>
            <c:numRef>
              <c:f>ola!$B$5:$I$5</c:f>
              <c:numCache>
                <c:formatCode>General</c:formatCode>
                <c:ptCount val="8"/>
                <c:pt idx="0">
                  <c:v>0.88</c:v>
                </c:pt>
                <c:pt idx="1">
                  <c:v>0.93</c:v>
                </c:pt>
                <c:pt idx="2">
                  <c:v>0.95</c:v>
                </c:pt>
                <c:pt idx="3">
                  <c:v>0.96</c:v>
                </c:pt>
                <c:pt idx="4">
                  <c:v>0.98</c:v>
                </c:pt>
                <c:pt idx="5">
                  <c:v>0.99</c:v>
                </c:pt>
                <c:pt idx="6">
                  <c:v>1</c:v>
                </c:pt>
                <c:pt idx="7">
                  <c:v>1.01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211-445D-8D54-3DD455F0BC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88961728"/>
        <c:axId val="-1688964448"/>
      </c:lineChart>
      <c:catAx>
        <c:axId val="-1688961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l-GR"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Αριθμός Νημάτων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l-GR"/>
          </a:p>
        </c:txPr>
        <c:crossAx val="-1688964448"/>
        <c:crosses val="autoZero"/>
        <c:auto val="1"/>
        <c:lblAlgn val="ctr"/>
        <c:lblOffset val="100"/>
        <c:noMultiLvlLbl val="0"/>
      </c:catAx>
      <c:valAx>
        <c:axId val="-1688964448"/>
        <c:scaling>
          <c:orientation val="minMax"/>
          <c:max val="1.2"/>
          <c:min val="0.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l-GR"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Ρυθμαπόδοση εκτέλεσης εντολών</a:t>
                </a:r>
              </a:p>
              <a:p>
                <a:pPr>
                  <a:defRPr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l-GR"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σε σχέση με τη διαμόρφωση </a:t>
                </a:r>
                <a:r>
                  <a:rPr lang="en-US" sz="1600" b="0" i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64s.64p</a:t>
                </a:r>
                <a:endParaRPr lang="el-GR" sz="1600" b="0" i="0" baseline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66994192426107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l-GR"/>
          </a:p>
        </c:txPr>
        <c:crossAx val="-1688961728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85261300797831374"/>
          <c:y val="0.28635478858513436"/>
          <c:w val="0.13218026763111135"/>
          <c:h val="0.294780033229791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l-GR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540251918525259"/>
          <c:y val="0.10682718260062607"/>
          <c:w val="0.8484964367940091"/>
          <c:h val="0.75228487684374934"/>
        </c:manualLayout>
      </c:layout>
      <c:lineChart>
        <c:grouping val="standard"/>
        <c:varyColors val="0"/>
        <c:ser>
          <c:idx val="0"/>
          <c:order val="0"/>
          <c:tx>
            <c:strRef>
              <c:f>ola!$A$2</c:f>
              <c:strCache>
                <c:ptCount val="1"/>
                <c:pt idx="0">
                  <c:v>SMT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cat>
            <c:strRef>
              <c:f>ola!$B$1:$H$1</c:f>
              <c:strCache>
                <c:ptCount val="7"/>
                <c:pt idx="0">
                  <c:v>1,5M</c:v>
                </c:pt>
                <c:pt idx="1">
                  <c:v>1,75M</c:v>
                </c:pt>
                <c:pt idx="2">
                  <c:v>2M</c:v>
                </c:pt>
                <c:pt idx="3">
                  <c:v>2,25M</c:v>
                </c:pt>
                <c:pt idx="4">
                  <c:v>2,5M</c:v>
                </c:pt>
                <c:pt idx="5">
                  <c:v>2,75M</c:v>
                </c:pt>
                <c:pt idx="6">
                  <c:v>3M</c:v>
                </c:pt>
              </c:strCache>
            </c:strRef>
          </c:cat>
          <c:val>
            <c:numRef>
              <c:f>ola!$B$2:$H$2</c:f>
              <c:numCache>
                <c:formatCode>0%</c:formatCode>
                <c:ptCount val="7"/>
                <c:pt idx="0">
                  <c:v>0.34</c:v>
                </c:pt>
                <c:pt idx="1">
                  <c:v>0.38</c:v>
                </c:pt>
                <c:pt idx="2">
                  <c:v>0.42</c:v>
                </c:pt>
                <c:pt idx="3">
                  <c:v>0.46</c:v>
                </c:pt>
                <c:pt idx="4">
                  <c:v>0.52</c:v>
                </c:pt>
                <c:pt idx="5">
                  <c:v>0.53500000000000003</c:v>
                </c:pt>
                <c:pt idx="6">
                  <c:v>0.55000000000000004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33B-418B-A15C-C781EB48B93B}"/>
            </c:ext>
          </c:extLst>
        </c:ser>
        <c:ser>
          <c:idx val="1"/>
          <c:order val="1"/>
          <c:tx>
            <c:strRef>
              <c:f>ola!$A$3</c:f>
              <c:strCache>
                <c:ptCount val="1"/>
                <c:pt idx="0">
                  <c:v>CMP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pPr>
              <a:solidFill>
                <a:srgbClr val="FF00FF"/>
              </a:solidFill>
              <a:ln>
                <a:solidFill>
                  <a:srgbClr val="FF00FF"/>
                </a:solidFill>
              </a:ln>
            </c:spPr>
          </c:marker>
          <c:cat>
            <c:strRef>
              <c:f>ola!$B$1:$H$1</c:f>
              <c:strCache>
                <c:ptCount val="7"/>
                <c:pt idx="0">
                  <c:v>1,5M</c:v>
                </c:pt>
                <c:pt idx="1">
                  <c:v>1,75M</c:v>
                </c:pt>
                <c:pt idx="2">
                  <c:v>2M</c:v>
                </c:pt>
                <c:pt idx="3">
                  <c:v>2,25M</c:v>
                </c:pt>
                <c:pt idx="4">
                  <c:v>2,5M</c:v>
                </c:pt>
                <c:pt idx="5">
                  <c:v>2,75M</c:v>
                </c:pt>
                <c:pt idx="6">
                  <c:v>3M</c:v>
                </c:pt>
              </c:strCache>
            </c:strRef>
          </c:cat>
          <c:val>
            <c:numRef>
              <c:f>ola!$B$3:$H$3</c:f>
              <c:numCache>
                <c:formatCode>0%</c:formatCode>
                <c:ptCount val="7"/>
                <c:pt idx="0">
                  <c:v>0.02</c:v>
                </c:pt>
                <c:pt idx="1">
                  <c:v>0.08</c:v>
                </c:pt>
                <c:pt idx="2">
                  <c:v>0.22</c:v>
                </c:pt>
                <c:pt idx="3">
                  <c:v>0.48</c:v>
                </c:pt>
                <c:pt idx="4">
                  <c:v>0.62</c:v>
                </c:pt>
                <c:pt idx="5">
                  <c:v>0.68</c:v>
                </c:pt>
                <c:pt idx="6">
                  <c:v>0.72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33B-418B-A15C-C781EB48B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88962816"/>
        <c:axId val="-1688962272"/>
      </c:lineChart>
      <c:catAx>
        <c:axId val="-1688962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l-GR" sz="1600" dirty="0" smtClean="0"/>
                  <a:t>Μέγεθος </a:t>
                </a:r>
                <a:r>
                  <a:rPr lang="el-GR" sz="1600" dirty="0"/>
                  <a:t>κρυφής μνήμης επιπέδου 2 (</a:t>
                </a:r>
                <a:r>
                  <a:rPr lang="en-US" sz="1600" dirty="0"/>
                  <a:t>SMT)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l-GR"/>
          </a:p>
        </c:txPr>
        <c:crossAx val="-1688962272"/>
        <c:crosses val="autoZero"/>
        <c:auto val="1"/>
        <c:lblAlgn val="ctr"/>
        <c:lblOffset val="100"/>
        <c:noMultiLvlLbl val="0"/>
      </c:catAx>
      <c:valAx>
        <c:axId val="-1688962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l-GR" sz="1600"/>
                  <a:t>Σχετική μεταβολή επίδοσης σε σχέση με τη μονονηματική εκτέλεση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168896281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l-G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304720914683521"/>
          <c:y val="0.1305646342548106"/>
          <c:w val="0.72662820766962433"/>
          <c:h val="0.81918778588905361"/>
        </c:manualLayout>
      </c:layout>
      <c:barChart>
        <c:barDir val="col"/>
        <c:grouping val="clustered"/>
        <c:varyColors val="0"/>
        <c:ser>
          <c:idx val="0"/>
          <c:order val="0"/>
          <c:tx>
            <c:v>2-way SMT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Sheet1!$Y$138:$Y$142</c:f>
              <c:strCache>
                <c:ptCount val="5"/>
                <c:pt idx="0">
                  <c:v>IPC</c:v>
                </c:pt>
                <c:pt idx="1">
                  <c:v>POWER</c:v>
                </c:pt>
                <c:pt idx="2">
                  <c:v>ENERGY</c:v>
                </c:pt>
                <c:pt idx="3">
                  <c:v>ENERGY DELAY</c:v>
                </c:pt>
                <c:pt idx="4">
                  <c:v>ENERGY DELAY^2</c:v>
                </c:pt>
              </c:strCache>
            </c:strRef>
          </c:cat>
          <c:val>
            <c:numRef>
              <c:f>Sheet1!$Y$149:$Y$153</c:f>
              <c:numCache>
                <c:formatCode>General</c:formatCode>
                <c:ptCount val="5"/>
                <c:pt idx="0">
                  <c:v>0.25898319651762192</c:v>
                </c:pt>
                <c:pt idx="1">
                  <c:v>0.37984054273355611</c:v>
                </c:pt>
                <c:pt idx="2">
                  <c:v>7.7531087857972733E-2</c:v>
                </c:pt>
                <c:pt idx="3">
                  <c:v>-0.1393164584202467</c:v>
                </c:pt>
                <c:pt idx="4">
                  <c:v>-0.29894605283842307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08-4EB4-9787-42A55985B3E4}"/>
            </c:ext>
          </c:extLst>
        </c:ser>
        <c:ser>
          <c:idx val="1"/>
          <c:order val="1"/>
          <c:tx>
            <c:v>dual-core CMP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Sheet1!$Y$138:$Y$142</c:f>
              <c:strCache>
                <c:ptCount val="5"/>
                <c:pt idx="0">
                  <c:v>IPC</c:v>
                </c:pt>
                <c:pt idx="1">
                  <c:v>POWER</c:v>
                </c:pt>
                <c:pt idx="2">
                  <c:v>ENERGY</c:v>
                </c:pt>
                <c:pt idx="3">
                  <c:v>ENERGY DELAY</c:v>
                </c:pt>
                <c:pt idx="4">
                  <c:v>ENERGY DELAY^2</c:v>
                </c:pt>
              </c:strCache>
            </c:strRef>
          </c:cat>
          <c:val>
            <c:numRef>
              <c:f>Sheet1!$Y$159:$Y$163</c:f>
              <c:numCache>
                <c:formatCode>General</c:formatCode>
                <c:ptCount val="5"/>
                <c:pt idx="0">
                  <c:v>0.8742610039525609</c:v>
                </c:pt>
                <c:pt idx="1">
                  <c:v>0.93437493735856436</c:v>
                </c:pt>
                <c:pt idx="2">
                  <c:v>1.3338890899278994E-2</c:v>
                </c:pt>
                <c:pt idx="3">
                  <c:v>-0.44638065702231378</c:v>
                </c:pt>
                <c:pt idx="4">
                  <c:v>-0.68676109435666466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08-4EB4-9787-42A55985B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35960176"/>
        <c:axId val="-1835958544"/>
      </c:barChart>
      <c:catAx>
        <c:axId val="-1835960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-1835958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835958544"/>
        <c:scaling>
          <c:orientation val="minMax"/>
          <c:max val="1.2"/>
          <c:min val="-0.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l-GR"/>
                  <a:t>Σχετική</a:t>
                </a:r>
                <a:r>
                  <a:rPr lang="el-GR" baseline="0"/>
                  <a:t> μεταβολή σε σχέση με τη μονονηματική εκτέλεση</a:t>
                </a:r>
                <a:endParaRPr lang="fr-FR"/>
              </a:p>
            </c:rich>
          </c:tx>
          <c:layout>
            <c:manualLayout>
              <c:xMode val="edge"/>
              <c:yMode val="edge"/>
              <c:x val="0"/>
              <c:y val="0.1915015563242502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-1835960176"/>
        <c:crosses val="autoZero"/>
        <c:crossBetween val="between"/>
        <c:majorUnit val="0.2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6906525822069463"/>
          <c:y val="2.2393933630726541E-3"/>
          <c:w val="0.7297687644403229"/>
          <c:h val="6.949413374610224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7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l-GR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104475342347117"/>
          <c:y val="0.12845875305715238"/>
          <c:w val="0.71901387644890979"/>
          <c:h val="0.81076426109842059"/>
        </c:manualLayout>
      </c:layout>
      <c:barChart>
        <c:barDir val="col"/>
        <c:grouping val="clustered"/>
        <c:varyColors val="0"/>
        <c:ser>
          <c:idx val="0"/>
          <c:order val="0"/>
          <c:tx>
            <c:v>2-way SMT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Sheet1!$Y$138:$Y$142</c:f>
              <c:strCache>
                <c:ptCount val="5"/>
                <c:pt idx="0">
                  <c:v>IPC</c:v>
                </c:pt>
                <c:pt idx="1">
                  <c:v>POWER</c:v>
                </c:pt>
                <c:pt idx="2">
                  <c:v>ENERGY</c:v>
                </c:pt>
                <c:pt idx="3">
                  <c:v>ENERGY DELAY</c:v>
                </c:pt>
                <c:pt idx="4">
                  <c:v>ENERGY DELAY^2</c:v>
                </c:pt>
              </c:strCache>
            </c:strRef>
          </c:cat>
          <c:val>
            <c:numRef>
              <c:f>Sheet1!$AF$149:$AF$153</c:f>
              <c:numCache>
                <c:formatCode>General</c:formatCode>
                <c:ptCount val="5"/>
                <c:pt idx="0">
                  <c:v>0.42944883645087878</c:v>
                </c:pt>
                <c:pt idx="1">
                  <c:v>0.45855923723198949</c:v>
                </c:pt>
                <c:pt idx="2">
                  <c:v>4.3272309041846738E-3</c:v>
                </c:pt>
                <c:pt idx="3">
                  <c:v>-0.23367268690824489</c:v>
                </c:pt>
                <c:pt idx="4">
                  <c:v>-0.34982751060947492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9A-4E37-AFF7-3392F3C74FD0}"/>
            </c:ext>
          </c:extLst>
        </c:ser>
        <c:ser>
          <c:idx val="1"/>
          <c:order val="1"/>
          <c:tx>
            <c:v>dual-core CMP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Sheet1!$Y$138:$Y$142</c:f>
              <c:strCache>
                <c:ptCount val="5"/>
                <c:pt idx="0">
                  <c:v>IPC</c:v>
                </c:pt>
                <c:pt idx="1">
                  <c:v>POWER</c:v>
                </c:pt>
                <c:pt idx="2">
                  <c:v>ENERGY</c:v>
                </c:pt>
                <c:pt idx="3">
                  <c:v>ENERGY DELAY</c:v>
                </c:pt>
                <c:pt idx="4">
                  <c:v>ENERGY DELAY^2</c:v>
                </c:pt>
              </c:strCache>
            </c:strRef>
          </c:cat>
          <c:val>
            <c:numRef>
              <c:f>Sheet1!$AF$159:$AF$163</c:f>
              <c:numCache>
                <c:formatCode>General</c:formatCode>
                <c:ptCount val="5"/>
                <c:pt idx="0">
                  <c:v>0.22155764044373732</c:v>
                </c:pt>
                <c:pt idx="1">
                  <c:v>0.70840719959758192</c:v>
                </c:pt>
                <c:pt idx="2">
                  <c:v>0.55415678334287466</c:v>
                </c:pt>
                <c:pt idx="3">
                  <c:v>0.92244807555647967</c:v>
                </c:pt>
                <c:pt idx="4">
                  <c:v>1.8990115695857259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9A-4E37-AFF7-3392F3C74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35959632"/>
        <c:axId val="-1835959088"/>
      </c:barChart>
      <c:catAx>
        <c:axId val="-18359596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-183595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835959088"/>
        <c:scaling>
          <c:orientation val="minMax"/>
          <c:max val="2"/>
          <c:min val="-0.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l-GR" sz="1400" b="1" i="0" baseline="0">
                    <a:effectLst/>
                  </a:rPr>
                  <a:t>Σχετική μεταβολή σε σχέση με τη μονονηματική εκτέλεση</a:t>
                </a:r>
                <a:endParaRPr lang="el-GR" sz="1400">
                  <a:effectLst/>
                </a:endParaRPr>
              </a:p>
            </c:rich>
          </c:tx>
          <c:layout>
            <c:manualLayout>
              <c:xMode val="edge"/>
              <c:yMode val="edge"/>
              <c:x val="1.8140884907204991E-2"/>
              <c:y val="0.18994005374167466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-1835959632"/>
        <c:crosses val="autoZero"/>
        <c:crossBetween val="between"/>
        <c:majorUnit val="0.2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0989757026890613"/>
          <c:y val="2.2393933630726524E-3"/>
          <c:w val="0.71564578687126346"/>
          <c:h val="6.949413374610224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7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l-GR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el-G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251447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776864" cy="209512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1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572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41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>
            <a:lvl1pPr marL="273050" indent="-273050">
              <a:defRPr>
                <a:solidFill>
                  <a:srgbClr val="202020"/>
                </a:solidFill>
                <a:latin typeface="Calibri" pitchFamily="34" charset="0"/>
              </a:defRPr>
            </a:lvl1pPr>
            <a:lvl2pPr>
              <a:defRPr sz="2000">
                <a:solidFill>
                  <a:srgbClr val="202020"/>
                </a:solidFill>
                <a:latin typeface="Calibri" pitchFamily="34" charset="0"/>
              </a:defRPr>
            </a:lvl2pPr>
            <a:lvl3pPr>
              <a:defRPr sz="1800">
                <a:solidFill>
                  <a:srgbClr val="202020"/>
                </a:solidFill>
                <a:latin typeface="Calibri" pitchFamily="34" charset="0"/>
              </a:defRPr>
            </a:lvl3pPr>
            <a:lvl4pPr>
              <a:defRPr>
                <a:solidFill>
                  <a:srgbClr val="202020"/>
                </a:solidFill>
                <a:latin typeface="Calibri" pitchFamily="34" charset="0"/>
              </a:defRPr>
            </a:lvl4pPr>
            <a:lvl5pPr>
              <a:defRPr>
                <a:solidFill>
                  <a:srgbClr val="202020"/>
                </a:solidFill>
                <a:latin typeface="Calibri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7" y="6291608"/>
            <a:ext cx="398051" cy="5146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2958" y="6410452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chemeClr val="bg1">
                    <a:lumMod val="50000"/>
                  </a:schemeClr>
                </a:solidFill>
              </a:rPr>
              <a:t>Τμήμα πληροφορικής και </a:t>
            </a:r>
            <a:r>
              <a:rPr lang="el-GR" sz="1200" dirty="0" err="1" smtClean="0">
                <a:solidFill>
                  <a:schemeClr val="bg1">
                    <a:lumMod val="50000"/>
                  </a:schemeClr>
                </a:solidFill>
              </a:rPr>
              <a:t>τηλ</a:t>
            </a:r>
            <a:r>
              <a:rPr lang="el-GR" sz="1200" dirty="0" smtClean="0">
                <a:solidFill>
                  <a:schemeClr val="bg1">
                    <a:lumMod val="50000"/>
                  </a:schemeClr>
                </a:solidFill>
              </a:rPr>
              <a:t>/νιών </a:t>
            </a:r>
            <a:r>
              <a:rPr lang="el-GR" sz="1200" dirty="0" smtClean="0">
                <a:solidFill>
                  <a:schemeClr val="bg1">
                    <a:lumMod val="50000"/>
                  </a:schemeClr>
                </a:solidFill>
              </a:rPr>
              <a:t>ΕΚΠΑ</a:t>
            </a:r>
            <a:endParaRPr lang="el-G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084" y="6376467"/>
            <a:ext cx="353194" cy="3473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11509" y="6410452"/>
            <a:ext cx="3271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chemeClr val="bg1">
                    <a:lumMod val="50000"/>
                  </a:schemeClr>
                </a:solidFill>
              </a:rPr>
              <a:t>Τμήμα πληροφορικής και </a:t>
            </a:r>
            <a:r>
              <a:rPr lang="el-GR" sz="1200" dirty="0" err="1" smtClean="0">
                <a:solidFill>
                  <a:schemeClr val="bg1">
                    <a:lumMod val="50000"/>
                  </a:schemeClr>
                </a:solidFill>
              </a:rPr>
              <a:t>τ</a:t>
            </a:r>
            <a:r>
              <a:rPr lang="el-GR" sz="1200" smtClean="0">
                <a:solidFill>
                  <a:schemeClr val="bg1">
                    <a:lumMod val="50000"/>
                  </a:schemeClr>
                </a:solidFill>
              </a:rPr>
              <a:t>ηλ</a:t>
            </a:r>
            <a:r>
              <a:rPr lang="el-GR" sz="1200" dirty="0" smtClean="0">
                <a:solidFill>
                  <a:schemeClr val="bg1">
                    <a:lumMod val="50000"/>
                  </a:schemeClr>
                </a:solidFill>
              </a:rPr>
              <a:t>/νιών </a:t>
            </a:r>
            <a:r>
              <a:rPr lang="el-GR" sz="1200" dirty="0" err="1" smtClean="0">
                <a:solidFill>
                  <a:schemeClr val="bg1">
                    <a:lumMod val="50000"/>
                  </a:schemeClr>
                </a:solidFill>
              </a:rPr>
              <a:t>ΠαΠελ</a:t>
            </a:r>
            <a:endParaRPr lang="el-G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2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rgbClr val="20202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2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4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2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370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36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986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676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516F03-5DC9-4CE3-9985-105AC4E1BD8E}" type="datetimeFigureOut">
              <a:rPr lang="el-GR" smtClean="0"/>
              <a:t>3/10/2018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9807F6-9EB3-4B49-8AD0-F0060AA1AF87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4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 smtClean="0"/>
              <a:t>Συστήματα Πραγματικού Χρόνου</a:t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Πολυνηματισμός, Υπερνηματισμός και Ταυτόχρονος Πολυνηματισμός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Κεφάλαιο 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4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Συνεργατική/Προεκτοπιστική </a:t>
            </a:r>
            <a:r>
              <a:rPr lang="el-GR" dirty="0"/>
              <a:t>Πολυεπεξεργασία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Αρχική προσέγγιση πολυεπεξεργασίας:</a:t>
            </a:r>
          </a:p>
          <a:p>
            <a:pPr lvl="1" algn="just"/>
            <a:r>
              <a:rPr lang="el-GR" b="1" dirty="0" smtClean="0"/>
              <a:t>Μη προεκτοπιστική </a:t>
            </a:r>
            <a:r>
              <a:rPr lang="el-GR" dirty="0" smtClean="0"/>
              <a:t>ή </a:t>
            </a:r>
            <a:r>
              <a:rPr lang="el-GR" b="1" dirty="0" smtClean="0"/>
              <a:t>Συνεργατική</a:t>
            </a:r>
            <a:endParaRPr lang="el-GR" dirty="0" smtClean="0"/>
          </a:p>
          <a:p>
            <a:pPr marL="457200" lvl="1" indent="0" algn="just">
              <a:buNone/>
            </a:pPr>
            <a:r>
              <a:rPr lang="el-GR" dirty="0" smtClean="0"/>
              <a:t>Η </a:t>
            </a:r>
            <a:r>
              <a:rPr lang="el-GR" dirty="0"/>
              <a:t>διεργασία καθορίζει το χρονικό διάστημα εκτέλεσής της</a:t>
            </a:r>
          </a:p>
          <a:p>
            <a:pPr marL="457200" lvl="1" indent="0" algn="just">
              <a:buNone/>
            </a:pPr>
            <a:r>
              <a:rPr lang="el-GR" dirty="0" smtClean="0"/>
              <a:t>Υπόθεση ότι οι διεργασίες συνεργάζονται μεταξύ τους και με την ΚΜΕ για δίκαιο διαμοιρασμό της ΚΜΕ</a:t>
            </a:r>
          </a:p>
          <a:p>
            <a:pPr marL="457200" lvl="1" indent="0" algn="just">
              <a:buNone/>
            </a:pPr>
            <a:r>
              <a:rPr lang="el-GR" b="1" dirty="0" smtClean="0"/>
              <a:t>Κίνδυνος</a:t>
            </a:r>
            <a:r>
              <a:rPr lang="el-GR" dirty="0" smtClean="0"/>
              <a:t> μη οικειοθελούς παράδοσης της ΚΜΕ (λόγω εγωιστικής συμπεριφορά</a:t>
            </a:r>
            <a:r>
              <a:rPr lang="el-GR" dirty="0"/>
              <a:t>ς</a:t>
            </a:r>
            <a:r>
              <a:rPr lang="el-GR" dirty="0" smtClean="0"/>
              <a:t> ή προγραμματιστικού σφάλματος) → Μονοπώληση συστήματος → Κατάρευση συστήματος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Σύγχρονη προσέγγιση πολυεπεξεργασίας:</a:t>
            </a:r>
          </a:p>
          <a:p>
            <a:pPr lvl="1" algn="just"/>
            <a:r>
              <a:rPr lang="el-GR" b="1" dirty="0" smtClean="0"/>
              <a:t>Προεκτοπιστική</a:t>
            </a:r>
            <a:endParaRPr lang="el-GR" dirty="0" smtClean="0"/>
          </a:p>
          <a:p>
            <a:pPr marL="457200" lvl="1" indent="0" algn="just">
              <a:buNone/>
            </a:pPr>
            <a:r>
              <a:rPr lang="el-GR" dirty="0" smtClean="0"/>
              <a:t>Αυστηροί κανόνες χρήσης της ΚΜΕ από το λειτουργικό σύστημα</a:t>
            </a:r>
          </a:p>
          <a:p>
            <a:pPr marL="457200" lvl="1" indent="0" algn="just">
              <a:buNone/>
            </a:pPr>
            <a:r>
              <a:rPr lang="el-GR" dirty="0" smtClean="0"/>
              <a:t>Λήξη χρονομεριδίου διεργασίας → Αφαίρεση της ΚΜΕ </a:t>
            </a:r>
          </a:p>
          <a:p>
            <a:pPr marL="457200" lvl="1" indent="0" algn="just">
              <a:buNone/>
            </a:pPr>
            <a:r>
              <a:rPr lang="el-GR" dirty="0" smtClean="0"/>
              <a:t>Μηχανισμοί </a:t>
            </a:r>
            <a:r>
              <a:rPr lang="el-GR" i="1" dirty="0" smtClean="0"/>
              <a:t>προστασίας μνήμης</a:t>
            </a:r>
            <a:r>
              <a:rPr lang="el-GR" dirty="0" smtClean="0"/>
              <a:t> (</a:t>
            </a:r>
            <a:r>
              <a:rPr lang="en-GB" dirty="0" smtClean="0"/>
              <a:t>memory protection</a:t>
            </a:r>
            <a:r>
              <a:rPr lang="el-GR" dirty="0"/>
              <a:t>) → </a:t>
            </a:r>
            <a:r>
              <a:rPr lang="el-GR" dirty="0" smtClean="0"/>
              <a:t>Χρήση συγκεκριμένου χώρου μνήμης από κάθε διεργασία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4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Συμμετρική πολυεπεξεργασία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18238"/>
            <a:ext cx="8439160" cy="4949418"/>
          </a:xfrm>
        </p:spPr>
        <p:txBody>
          <a:bodyPr>
            <a:normAutofit/>
          </a:bodyPr>
          <a:lstStyle/>
          <a:p>
            <a:r>
              <a:rPr lang="el-GR" b="1" dirty="0" smtClean="0"/>
              <a:t>Συμμετρική πολυεπεξεργασία:</a:t>
            </a:r>
            <a:r>
              <a:rPr lang="en-US" b="1" dirty="0" smtClean="0"/>
              <a:t> </a:t>
            </a:r>
            <a:r>
              <a:rPr lang="el-GR" dirty="0" smtClean="0"/>
              <a:t>Χρήση προεκτοπιστικής πολυεπεξεργασίας σε σύστημα με </a:t>
            </a:r>
            <a:r>
              <a:rPr lang="el-GR" b="1" dirty="0" smtClean="0"/>
              <a:t>πάνω από μία</a:t>
            </a:r>
            <a:r>
              <a:rPr lang="el-GR" dirty="0" smtClean="0"/>
              <a:t> μονάδες εκτέλεσης (ΚΜΕ ή πυρήνες)</a:t>
            </a:r>
          </a:p>
          <a:p>
            <a:pPr lvl="1"/>
            <a:r>
              <a:rPr lang="el-GR" dirty="0" smtClean="0"/>
              <a:t>Πραγματική παράλληλη εκτέλεση διεργασιών</a:t>
            </a:r>
          </a:p>
          <a:p>
            <a:pPr lvl="1"/>
            <a:r>
              <a:rPr lang="el-GR" dirty="0" smtClean="0"/>
              <a:t>Μείωση αριθμού μεταγωγών πλαισίου</a:t>
            </a:r>
            <a:endParaRPr lang="en-US" dirty="0" smtClean="0"/>
          </a:p>
          <a:p>
            <a:pPr lvl="1"/>
            <a:r>
              <a:rPr lang="el-GR" i="1" dirty="0" smtClean="0"/>
              <a:t>Ωστόσο σε κάθε πυρήνα εκτέλεσης,</a:t>
            </a:r>
            <a:br>
              <a:rPr lang="el-GR" i="1" dirty="0" smtClean="0"/>
            </a:br>
            <a:r>
              <a:rPr lang="el-GR" i="1" dirty="0" smtClean="0"/>
              <a:t>υπάρχει χαμηλή αξιοποίηση του</a:t>
            </a:r>
            <a:br>
              <a:rPr lang="el-GR" i="1" dirty="0" smtClean="0"/>
            </a:br>
            <a:r>
              <a:rPr lang="el-GR" i="1" dirty="0" smtClean="0"/>
              <a:t>υλικού εκτέλεσης, πλήρως ανάλογη</a:t>
            </a:r>
            <a:br>
              <a:rPr lang="el-GR" i="1" dirty="0" smtClean="0"/>
            </a:br>
            <a:r>
              <a:rPr lang="el-GR" i="1" dirty="0" smtClean="0"/>
              <a:t>με αυτή του συμβατικού</a:t>
            </a:r>
            <a:br>
              <a:rPr lang="el-GR" i="1" dirty="0" smtClean="0"/>
            </a:br>
            <a:r>
              <a:rPr lang="el-GR" i="1" dirty="0" err="1" smtClean="0"/>
              <a:t>πολυνηματισμού</a:t>
            </a:r>
            <a:r>
              <a:rPr lang="el-GR" i="1" dirty="0" smtClean="0"/>
              <a:t>.</a:t>
            </a:r>
          </a:p>
        </p:txBody>
      </p:sp>
      <p:grpSp>
        <p:nvGrpSpPr>
          <p:cNvPr id="238" name="Group 237"/>
          <p:cNvGrpSpPr/>
          <p:nvPr/>
        </p:nvGrpSpPr>
        <p:grpSpPr>
          <a:xfrm>
            <a:off x="3834069" y="2581337"/>
            <a:ext cx="5309931" cy="4160031"/>
            <a:chOff x="605964" y="-5644"/>
            <a:chExt cx="8059763" cy="6314369"/>
          </a:xfrm>
        </p:grpSpPr>
        <p:sp>
          <p:nvSpPr>
            <p:cNvPr id="239" name="Bent Arrow 238"/>
            <p:cNvSpPr/>
            <p:nvPr/>
          </p:nvSpPr>
          <p:spPr bwMode="auto">
            <a:xfrm rot="16200000" flipH="1">
              <a:off x="792163" y="2241550"/>
              <a:ext cx="5183187" cy="2951163"/>
            </a:xfrm>
            <a:prstGeom prst="bentArrow">
              <a:avLst>
                <a:gd name="adj1" fmla="val 27627"/>
                <a:gd name="adj2" fmla="val 24466"/>
                <a:gd name="adj3" fmla="val 25000"/>
                <a:gd name="adj4" fmla="val 17050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0" name="Bent Arrow 161"/>
            <p:cNvSpPr/>
            <p:nvPr/>
          </p:nvSpPr>
          <p:spPr bwMode="auto">
            <a:xfrm rot="5400000">
              <a:off x="3383756" y="2240757"/>
              <a:ext cx="5184775" cy="2951162"/>
            </a:xfrm>
            <a:prstGeom prst="bentArrow">
              <a:avLst>
                <a:gd name="adj1" fmla="val 27627"/>
                <a:gd name="adj2" fmla="val 24466"/>
                <a:gd name="adj3" fmla="val 25000"/>
                <a:gd name="adj4" fmla="val 17050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1" name="Group 86"/>
            <p:cNvGrpSpPr>
              <a:grpSpLocks/>
            </p:cNvGrpSpPr>
            <p:nvPr/>
          </p:nvGrpSpPr>
          <p:grpSpPr bwMode="auto">
            <a:xfrm>
              <a:off x="3203575" y="-5644"/>
              <a:ext cx="2952750" cy="2309107"/>
              <a:chOff x="3059832" y="-105407"/>
              <a:chExt cx="3960440" cy="2310271"/>
            </a:xfrm>
          </p:grpSpPr>
          <p:sp>
            <p:nvSpPr>
              <p:cNvPr id="387" name="Rounded Rectangle 386"/>
              <p:cNvSpPr/>
              <p:nvPr/>
            </p:nvSpPr>
            <p:spPr>
              <a:xfrm>
                <a:off x="3059832" y="405319"/>
                <a:ext cx="3960440" cy="179954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>
              <a:xfrm>
                <a:off x="3277017" y="476793"/>
                <a:ext cx="28532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>
              <a:xfrm>
                <a:off x="3277017" y="692802"/>
                <a:ext cx="28532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0" name="Rectangle 389"/>
              <p:cNvSpPr/>
              <p:nvPr/>
            </p:nvSpPr>
            <p:spPr>
              <a:xfrm>
                <a:off x="3277017" y="908811"/>
                <a:ext cx="28532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3277017" y="1124820"/>
                <a:ext cx="28532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3277017" y="1340829"/>
                <a:ext cx="28532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3277017" y="1556837"/>
                <a:ext cx="28532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3277017" y="1772846"/>
                <a:ext cx="28532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3277017" y="1988855"/>
                <a:ext cx="28532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3634735" y="476793"/>
                <a:ext cx="28745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3634735" y="692802"/>
                <a:ext cx="28745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3634735" y="908811"/>
                <a:ext cx="28745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3634735" y="1124820"/>
                <a:ext cx="28745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3634735" y="1340829"/>
                <a:ext cx="28745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3634735" y="1556837"/>
                <a:ext cx="28745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3634735" y="1772846"/>
                <a:ext cx="28745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3634735" y="1988855"/>
                <a:ext cx="287452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3994582" y="476793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3994582" y="692802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3994582" y="908811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3994582" y="1124820"/>
                <a:ext cx="289581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3994582" y="1340829"/>
                <a:ext cx="289581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3994582" y="1556837"/>
                <a:ext cx="289581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3994582" y="1772846"/>
                <a:ext cx="289581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3994582" y="1988855"/>
                <a:ext cx="289581" cy="14453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4356557" y="476793"/>
                <a:ext cx="28745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4356557" y="692802"/>
                <a:ext cx="28745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4356557" y="908811"/>
                <a:ext cx="28745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4356557" y="1124820"/>
                <a:ext cx="28745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4356557" y="1340829"/>
                <a:ext cx="28745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4356557" y="1556837"/>
                <a:ext cx="28745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4356557" y="1772846"/>
                <a:ext cx="28745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9" name="Rectangle 418"/>
              <p:cNvSpPr/>
              <p:nvPr/>
            </p:nvSpPr>
            <p:spPr>
              <a:xfrm>
                <a:off x="4356557" y="1988855"/>
                <a:ext cx="28745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4716403" y="476793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4716403" y="692802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2" name="Rectangle 421"/>
              <p:cNvSpPr/>
              <p:nvPr/>
            </p:nvSpPr>
            <p:spPr>
              <a:xfrm>
                <a:off x="4716403" y="908811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3" name="Rectangle 422"/>
              <p:cNvSpPr/>
              <p:nvPr/>
            </p:nvSpPr>
            <p:spPr>
              <a:xfrm>
                <a:off x="4716403" y="1124820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4" name="Rectangle 423"/>
              <p:cNvSpPr/>
              <p:nvPr/>
            </p:nvSpPr>
            <p:spPr>
              <a:xfrm>
                <a:off x="4716403" y="1340829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5" name="Rectangle 424"/>
              <p:cNvSpPr/>
              <p:nvPr/>
            </p:nvSpPr>
            <p:spPr>
              <a:xfrm>
                <a:off x="4716403" y="1556837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6" name="Rectangle 425"/>
              <p:cNvSpPr/>
              <p:nvPr/>
            </p:nvSpPr>
            <p:spPr>
              <a:xfrm>
                <a:off x="4716403" y="1772846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7" name="Rectangle 426"/>
              <p:cNvSpPr/>
              <p:nvPr/>
            </p:nvSpPr>
            <p:spPr>
              <a:xfrm>
                <a:off x="4716403" y="1988855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8" name="Rectangle 427"/>
              <p:cNvSpPr/>
              <p:nvPr/>
            </p:nvSpPr>
            <p:spPr>
              <a:xfrm>
                <a:off x="5074120" y="476793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9" name="Rectangle 428"/>
              <p:cNvSpPr/>
              <p:nvPr/>
            </p:nvSpPr>
            <p:spPr>
              <a:xfrm>
                <a:off x="5074120" y="692802"/>
                <a:ext cx="289581" cy="14453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0" name="Rectangle 429"/>
              <p:cNvSpPr/>
              <p:nvPr/>
            </p:nvSpPr>
            <p:spPr>
              <a:xfrm>
                <a:off x="5074120" y="908811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5074120" y="1124820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2" name="Rectangle 431"/>
              <p:cNvSpPr/>
              <p:nvPr/>
            </p:nvSpPr>
            <p:spPr>
              <a:xfrm>
                <a:off x="5074120" y="1340829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5074120" y="1556837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5074120" y="1772846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5" name="Rectangle 434"/>
              <p:cNvSpPr/>
              <p:nvPr/>
            </p:nvSpPr>
            <p:spPr>
              <a:xfrm>
                <a:off x="5074120" y="1988855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6" name="Rectangle 435"/>
              <p:cNvSpPr/>
              <p:nvPr/>
            </p:nvSpPr>
            <p:spPr>
              <a:xfrm>
                <a:off x="5436096" y="476793"/>
                <a:ext cx="287452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7" name="Rectangle 436"/>
              <p:cNvSpPr/>
              <p:nvPr/>
            </p:nvSpPr>
            <p:spPr>
              <a:xfrm>
                <a:off x="5436096" y="692802"/>
                <a:ext cx="287452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8" name="Rectangle 437"/>
              <p:cNvSpPr/>
              <p:nvPr/>
            </p:nvSpPr>
            <p:spPr>
              <a:xfrm>
                <a:off x="5436096" y="908811"/>
                <a:ext cx="287452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9" name="Rectangle 438"/>
              <p:cNvSpPr/>
              <p:nvPr/>
            </p:nvSpPr>
            <p:spPr>
              <a:xfrm>
                <a:off x="5436096" y="1124820"/>
                <a:ext cx="287452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5436096" y="1340829"/>
                <a:ext cx="287452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5436096" y="1556837"/>
                <a:ext cx="287452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5436096" y="1772846"/>
                <a:ext cx="287452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3" name="Rectangle 442"/>
              <p:cNvSpPr/>
              <p:nvPr/>
            </p:nvSpPr>
            <p:spPr>
              <a:xfrm>
                <a:off x="5436096" y="1988855"/>
                <a:ext cx="287452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5795943" y="476793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5795943" y="692802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5795943" y="908811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5795943" y="1124820"/>
                <a:ext cx="28958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5795943" y="1340829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5795943" y="1556837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0" name="Rectangle 449"/>
              <p:cNvSpPr/>
              <p:nvPr/>
            </p:nvSpPr>
            <p:spPr>
              <a:xfrm>
                <a:off x="5795943" y="1772846"/>
                <a:ext cx="289581" cy="1445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1" name="Rectangle 450"/>
              <p:cNvSpPr/>
              <p:nvPr/>
            </p:nvSpPr>
            <p:spPr>
              <a:xfrm>
                <a:off x="5795943" y="1988855"/>
                <a:ext cx="28958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2" name="Rectangle 451"/>
              <p:cNvSpPr/>
              <p:nvPr/>
            </p:nvSpPr>
            <p:spPr>
              <a:xfrm>
                <a:off x="6157919" y="476793"/>
                <a:ext cx="28745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3" name="Rectangle 452"/>
              <p:cNvSpPr/>
              <p:nvPr/>
            </p:nvSpPr>
            <p:spPr>
              <a:xfrm>
                <a:off x="6157919" y="692802"/>
                <a:ext cx="28745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6157919" y="908811"/>
                <a:ext cx="28745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6157919" y="1124820"/>
                <a:ext cx="28745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6157919" y="1340829"/>
                <a:ext cx="28745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7" name="Rectangle 456"/>
              <p:cNvSpPr/>
              <p:nvPr/>
            </p:nvSpPr>
            <p:spPr>
              <a:xfrm>
                <a:off x="6157919" y="1556837"/>
                <a:ext cx="28745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6157919" y="1772846"/>
                <a:ext cx="28745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9" name="Rectangle 458"/>
              <p:cNvSpPr/>
              <p:nvPr/>
            </p:nvSpPr>
            <p:spPr>
              <a:xfrm>
                <a:off x="6157919" y="1988855"/>
                <a:ext cx="287451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0" name="Rectangle 459"/>
              <p:cNvSpPr/>
              <p:nvPr/>
            </p:nvSpPr>
            <p:spPr>
              <a:xfrm>
                <a:off x="6517765" y="476793"/>
                <a:ext cx="285322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1" name="Rectangle 460"/>
              <p:cNvSpPr/>
              <p:nvPr/>
            </p:nvSpPr>
            <p:spPr>
              <a:xfrm>
                <a:off x="6517765" y="692802"/>
                <a:ext cx="285322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2" name="Rectangle 461"/>
              <p:cNvSpPr/>
              <p:nvPr/>
            </p:nvSpPr>
            <p:spPr>
              <a:xfrm>
                <a:off x="6517765" y="908811"/>
                <a:ext cx="285322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6517765" y="1124820"/>
                <a:ext cx="285322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6517765" y="1340829"/>
                <a:ext cx="285322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5" name="Rectangle 464"/>
              <p:cNvSpPr/>
              <p:nvPr/>
            </p:nvSpPr>
            <p:spPr>
              <a:xfrm>
                <a:off x="6517765" y="1556837"/>
                <a:ext cx="285322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6" name="Rectangle 465"/>
              <p:cNvSpPr/>
              <p:nvPr/>
            </p:nvSpPr>
            <p:spPr>
              <a:xfrm>
                <a:off x="6517765" y="1772846"/>
                <a:ext cx="285322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6517765" y="1988855"/>
                <a:ext cx="285322" cy="14453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8" name="TextBox 85"/>
              <p:cNvSpPr txBox="1">
                <a:spLocks noChangeArrowheads="1"/>
              </p:cNvSpPr>
              <p:nvPr/>
            </p:nvSpPr>
            <p:spPr bwMode="auto">
              <a:xfrm>
                <a:off x="3228363" y="-105407"/>
                <a:ext cx="1571083" cy="514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1600" b="1" dirty="0">
                    <a:cs typeface="Calibri" panose="020F0502020204030204" pitchFamily="34" charset="0"/>
                  </a:rPr>
                  <a:t>RAM</a:t>
                </a:r>
                <a:endParaRPr lang="el-GR" altLang="el-GR" sz="1600" b="1" dirty="0"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42" name="TextBox 92"/>
            <p:cNvSpPr txBox="1">
              <a:spLocks noChangeArrowheads="1"/>
            </p:cNvSpPr>
            <p:nvPr/>
          </p:nvSpPr>
          <p:spPr bwMode="auto">
            <a:xfrm>
              <a:off x="900113" y="2921377"/>
              <a:ext cx="1223964" cy="51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600" b="1" dirty="0">
                  <a:cs typeface="Calibri" panose="020F0502020204030204" pitchFamily="34" charset="0"/>
                </a:rPr>
                <a:t>KME</a:t>
              </a:r>
              <a:endParaRPr lang="el-GR" altLang="el-GR" sz="1600" b="1" dirty="0">
                <a:cs typeface="Calibri" panose="020F0502020204030204" pitchFamily="34" charset="0"/>
              </a:endParaRPr>
            </a:p>
          </p:txBody>
        </p:sp>
        <p:sp>
          <p:nvSpPr>
            <p:cNvPr id="243" name="TextBox 110"/>
            <p:cNvSpPr txBox="1">
              <a:spLocks noChangeArrowheads="1"/>
            </p:cNvSpPr>
            <p:nvPr/>
          </p:nvSpPr>
          <p:spPr bwMode="auto">
            <a:xfrm>
              <a:off x="3009899" y="3464105"/>
              <a:ext cx="1536701" cy="794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dirty="0" err="1" smtClean="0">
                  <a:cs typeface="Calibri" panose="020F0502020204030204" pitchFamily="34" charset="0"/>
                </a:rPr>
                <a:t>Εμπρόσ-θιο</a:t>
              </a:r>
              <a:r>
                <a:rPr lang="el-GR" altLang="el-GR" sz="1400" dirty="0" smtClean="0">
                  <a:cs typeface="Calibri" panose="020F0502020204030204" pitchFamily="34" charset="0"/>
                </a:rPr>
                <a:t> τμήμα</a:t>
              </a:r>
              <a:endParaRPr lang="el-GR" altLang="el-GR" sz="1400" dirty="0">
                <a:cs typeface="Calibri" panose="020F0502020204030204" pitchFamily="34" charset="0"/>
              </a:endParaRPr>
            </a:p>
          </p:txBody>
        </p:sp>
        <p:grpSp>
          <p:nvGrpSpPr>
            <p:cNvPr id="244" name="Group 158"/>
            <p:cNvGrpSpPr>
              <a:grpSpLocks/>
            </p:cNvGrpSpPr>
            <p:nvPr/>
          </p:nvGrpSpPr>
          <p:grpSpPr bwMode="auto">
            <a:xfrm>
              <a:off x="755650" y="3429000"/>
              <a:ext cx="3600450" cy="2087563"/>
              <a:chOff x="1691680" y="2781462"/>
              <a:chExt cx="5400522" cy="2807992"/>
            </a:xfrm>
          </p:grpSpPr>
          <p:sp>
            <p:nvSpPr>
              <p:cNvPr id="326" name="Rounded Rectangle 325"/>
              <p:cNvSpPr/>
              <p:nvPr/>
            </p:nvSpPr>
            <p:spPr>
              <a:xfrm>
                <a:off x="1691680" y="2781462"/>
                <a:ext cx="5400522" cy="2807992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3491854" y="2924531"/>
                <a:ext cx="1871609" cy="9374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3634725" y="2997133"/>
                <a:ext cx="288124" cy="1452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3634725" y="3212804"/>
                <a:ext cx="288124" cy="1452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3634725" y="3428475"/>
                <a:ext cx="288124" cy="1452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3634725" y="3646281"/>
                <a:ext cx="288124" cy="1430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4068100" y="2997133"/>
                <a:ext cx="288124" cy="1452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4068100" y="3212804"/>
                <a:ext cx="288124" cy="1452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4068100" y="3428475"/>
                <a:ext cx="288124" cy="1452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4068100" y="3646281"/>
                <a:ext cx="288124" cy="1430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4499095" y="2997133"/>
                <a:ext cx="288122" cy="1452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4499095" y="3212804"/>
                <a:ext cx="288122" cy="1452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4499095" y="3428475"/>
                <a:ext cx="288122" cy="1452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4499095" y="3646281"/>
                <a:ext cx="288122" cy="1430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4932470" y="2997133"/>
                <a:ext cx="288122" cy="1452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4932470" y="3212804"/>
                <a:ext cx="288122" cy="1452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4932470" y="3428475"/>
                <a:ext cx="288122" cy="1452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4932470" y="3646281"/>
                <a:ext cx="288122" cy="1430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2339362" y="4077623"/>
                <a:ext cx="4176594" cy="136876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2484615" y="4797237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2484615" y="5012908"/>
                <a:ext cx="288122" cy="1452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2484615" y="5228578"/>
                <a:ext cx="288122" cy="1452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2484615" y="4150225"/>
                <a:ext cx="288122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2484615" y="4365895"/>
                <a:ext cx="288122" cy="1430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2484615" y="4581567"/>
                <a:ext cx="288122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3060861" y="4797237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3060861" y="5012908"/>
                <a:ext cx="288122" cy="1452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3060861" y="5228578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3060861" y="4150225"/>
                <a:ext cx="288122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3060861" y="4365895"/>
                <a:ext cx="288122" cy="14306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3060861" y="4581567"/>
                <a:ext cx="288122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3634725" y="4797237"/>
                <a:ext cx="288124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3634725" y="5012908"/>
                <a:ext cx="288124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3634725" y="5228578"/>
                <a:ext cx="288124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3634725" y="4150225"/>
                <a:ext cx="288124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3634725" y="4365895"/>
                <a:ext cx="288124" cy="1430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3634725" y="4581567"/>
                <a:ext cx="288124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4284789" y="4797237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4284789" y="5012908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4284789" y="5228578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4284789" y="4150225"/>
                <a:ext cx="288122" cy="14306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4284789" y="4365895"/>
                <a:ext cx="288122" cy="14306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4284789" y="4581567"/>
                <a:ext cx="288122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4861035" y="4797237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4861035" y="5012908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4861035" y="5228578"/>
                <a:ext cx="288122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4861035" y="4150225"/>
                <a:ext cx="288122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4861035" y="4365895"/>
                <a:ext cx="288122" cy="14306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4861035" y="4581567"/>
                <a:ext cx="288122" cy="14306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5434899" y="4797237"/>
                <a:ext cx="288124" cy="1452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5434899" y="5012908"/>
                <a:ext cx="288124" cy="1452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5434899" y="5228578"/>
                <a:ext cx="288124" cy="1452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5434899" y="4150225"/>
                <a:ext cx="288124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5434899" y="4365895"/>
                <a:ext cx="288124" cy="1430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5434899" y="4581567"/>
                <a:ext cx="288124" cy="14306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>
              <a:xfrm>
                <a:off x="6011145" y="4797237"/>
                <a:ext cx="288124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6011145" y="5012908"/>
                <a:ext cx="288124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>
              <a:xfrm>
                <a:off x="6011145" y="5228578"/>
                <a:ext cx="288124" cy="1452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>
              <a:xfrm>
                <a:off x="6011145" y="4150225"/>
                <a:ext cx="288124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6011145" y="4365895"/>
                <a:ext cx="288124" cy="1430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6011145" y="4581567"/>
                <a:ext cx="288124" cy="143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5" name="Rectangle 244"/>
            <p:cNvSpPr/>
            <p:nvPr/>
          </p:nvSpPr>
          <p:spPr bwMode="auto">
            <a:xfrm>
              <a:off x="2484438" y="2781300"/>
              <a:ext cx="287337" cy="142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2484438" y="2997200"/>
              <a:ext cx="287337" cy="142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2484438" y="3213100"/>
              <a:ext cx="287337" cy="142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8" name="TextBox 157"/>
            <p:cNvSpPr txBox="1">
              <a:spLocks noChangeArrowheads="1"/>
            </p:cNvSpPr>
            <p:nvPr/>
          </p:nvSpPr>
          <p:spPr bwMode="auto">
            <a:xfrm>
              <a:off x="605964" y="3682342"/>
              <a:ext cx="1485899" cy="794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dirty="0">
                  <a:cs typeface="Calibri" panose="020F0502020204030204" pitchFamily="34" charset="0"/>
                </a:rPr>
                <a:t>Πυρήνας ε</a:t>
              </a:r>
              <a:r>
                <a:rPr lang="el-GR" altLang="el-GR" sz="1400" dirty="0" smtClean="0">
                  <a:cs typeface="Calibri" panose="020F0502020204030204" pitchFamily="34" charset="0"/>
                </a:rPr>
                <a:t>κτέλεσης</a:t>
              </a:r>
              <a:endParaRPr lang="el-GR" altLang="el-GR" sz="1400" dirty="0">
                <a:cs typeface="Calibri" panose="020F0502020204030204" pitchFamily="34" charset="0"/>
              </a:endParaRPr>
            </a:p>
          </p:txBody>
        </p:sp>
        <p:sp>
          <p:nvSpPr>
            <p:cNvPr id="249" name="Rounded Rectangle 248"/>
            <p:cNvSpPr/>
            <p:nvPr/>
          </p:nvSpPr>
          <p:spPr bwMode="auto">
            <a:xfrm>
              <a:off x="4860925" y="3429000"/>
              <a:ext cx="3600450" cy="2087563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6061075" y="3535363"/>
              <a:ext cx="1247775" cy="6969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6156325" y="3589338"/>
              <a:ext cx="192088" cy="10636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6156325" y="3749675"/>
              <a:ext cx="192088" cy="10795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6156325" y="3910013"/>
              <a:ext cx="192088" cy="10795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6156325" y="4070350"/>
              <a:ext cx="192088" cy="107950"/>
            </a:xfrm>
            <a:prstGeom prst="rect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6445250" y="3589338"/>
              <a:ext cx="192088" cy="10636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6445250" y="3749675"/>
              <a:ext cx="192088" cy="107950"/>
            </a:xfrm>
            <a:prstGeom prst="rect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6445250" y="3910013"/>
              <a:ext cx="192088" cy="107950"/>
            </a:xfrm>
            <a:prstGeom prst="rect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6445250" y="4070350"/>
              <a:ext cx="192088" cy="107950"/>
            </a:xfrm>
            <a:prstGeom prst="rect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6732588" y="3589338"/>
              <a:ext cx="192087" cy="106362"/>
            </a:xfrm>
            <a:prstGeom prst="rect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32588" y="3749675"/>
              <a:ext cx="192087" cy="10795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32588" y="3910013"/>
              <a:ext cx="192087" cy="107950"/>
            </a:xfrm>
            <a:prstGeom prst="rect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32588" y="4070350"/>
              <a:ext cx="192087" cy="10795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7019925" y="3589338"/>
              <a:ext cx="192088" cy="106362"/>
            </a:xfrm>
            <a:prstGeom prst="rect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7019925" y="3749675"/>
              <a:ext cx="192088" cy="10795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7019925" y="3910013"/>
              <a:ext cx="192088" cy="10795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7019925" y="4070350"/>
              <a:ext cx="192088" cy="10795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292725" y="4392613"/>
              <a:ext cx="2784475" cy="1016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5387975" y="4927600"/>
              <a:ext cx="192088" cy="10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5387975" y="5087938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5387975" y="5248275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5387975" y="4445000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5387975" y="4606925"/>
              <a:ext cx="192088" cy="10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5387975" y="4767263"/>
              <a:ext cx="192088" cy="1063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5772150" y="4927600"/>
              <a:ext cx="192088" cy="10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5772150" y="5087938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5772150" y="5248275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5772150" y="4445000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5772150" y="4606925"/>
              <a:ext cx="192088" cy="10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5772150" y="4767263"/>
              <a:ext cx="192088" cy="1063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6156325" y="4927600"/>
              <a:ext cx="192088" cy="1063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6156325" y="5087938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6156325" y="5248275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6156325" y="4445000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6156325" y="4606925"/>
              <a:ext cx="192088" cy="1063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6156325" y="4767263"/>
              <a:ext cx="192088" cy="10636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6588125" y="4927600"/>
              <a:ext cx="192088" cy="1063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6588125" y="5087938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6588125" y="5248275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6588125" y="4445000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6588125" y="4606925"/>
              <a:ext cx="192088" cy="10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6588125" y="4767263"/>
              <a:ext cx="192088" cy="10636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6972300" y="4927600"/>
              <a:ext cx="192088" cy="1063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6972300" y="5087938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6972300" y="5248275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6972300" y="4445000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6972300" y="4606925"/>
              <a:ext cx="192088" cy="10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6972300" y="4767263"/>
              <a:ext cx="192088" cy="1063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7356475" y="4927600"/>
              <a:ext cx="192088" cy="10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7356475" y="5087938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7356475" y="5248275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7356475" y="4445000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7356475" y="4606925"/>
              <a:ext cx="192088" cy="1063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7356475" y="4767263"/>
              <a:ext cx="192088" cy="1063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7740650" y="4927600"/>
              <a:ext cx="192088" cy="1063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7740650" y="5087938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7740650" y="5248275"/>
              <a:ext cx="192088" cy="1079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7740650" y="4445000"/>
              <a:ext cx="192088" cy="107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7740650" y="4606925"/>
              <a:ext cx="192088" cy="1063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7740650" y="4767263"/>
              <a:ext cx="192088" cy="10636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2484438" y="2132013"/>
              <a:ext cx="287337" cy="1444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2484438" y="2349500"/>
              <a:ext cx="287337" cy="142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484438" y="2565400"/>
              <a:ext cx="287337" cy="142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6588125" y="2781300"/>
              <a:ext cx="287338" cy="1428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6588125" y="2997200"/>
              <a:ext cx="287338" cy="1428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6588125" y="3213100"/>
              <a:ext cx="287338" cy="1428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6588125" y="2132013"/>
              <a:ext cx="287338" cy="1444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6588125" y="2349500"/>
              <a:ext cx="287338" cy="1428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6588125" y="2565400"/>
              <a:ext cx="287338" cy="1428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6588125" y="1700213"/>
              <a:ext cx="287338" cy="1444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6588125" y="1916113"/>
              <a:ext cx="287338" cy="1444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484438" y="1700213"/>
              <a:ext cx="287337" cy="1444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484438" y="1916113"/>
              <a:ext cx="287337" cy="1444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3" name="TextBox 92"/>
            <p:cNvSpPr txBox="1">
              <a:spLocks noChangeArrowheads="1"/>
            </p:cNvSpPr>
            <p:nvPr/>
          </p:nvSpPr>
          <p:spPr bwMode="auto">
            <a:xfrm>
              <a:off x="5053939" y="2937533"/>
              <a:ext cx="936623" cy="51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600" b="1" dirty="0">
                  <a:cs typeface="Calibri" panose="020F0502020204030204" pitchFamily="34" charset="0"/>
                </a:rPr>
                <a:t>KME</a:t>
              </a:r>
              <a:endParaRPr lang="el-GR" altLang="el-GR" sz="1600" b="1" dirty="0">
                <a:cs typeface="Calibri" panose="020F0502020204030204" pitchFamily="34" charset="0"/>
              </a:endParaRPr>
            </a:p>
          </p:txBody>
        </p:sp>
        <p:sp>
          <p:nvSpPr>
            <p:cNvPr id="324" name="TextBox 110"/>
            <p:cNvSpPr txBox="1">
              <a:spLocks noChangeArrowheads="1"/>
            </p:cNvSpPr>
            <p:nvPr/>
          </p:nvSpPr>
          <p:spPr bwMode="auto">
            <a:xfrm>
              <a:off x="7129026" y="3464105"/>
              <a:ext cx="1536701" cy="794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dirty="0" err="1" smtClean="0">
                  <a:cs typeface="Calibri" panose="020F0502020204030204" pitchFamily="34" charset="0"/>
                </a:rPr>
                <a:t>Εμπρόσ-θιο</a:t>
              </a:r>
              <a:r>
                <a:rPr lang="el-GR" altLang="el-GR" sz="1400" dirty="0" smtClean="0">
                  <a:cs typeface="Calibri" panose="020F0502020204030204" pitchFamily="34" charset="0"/>
                </a:rPr>
                <a:t> τμήμα</a:t>
              </a:r>
              <a:endParaRPr lang="el-GR" altLang="el-GR" sz="1400" dirty="0">
                <a:cs typeface="Calibri" panose="020F0502020204030204" pitchFamily="34" charset="0"/>
              </a:endParaRPr>
            </a:p>
          </p:txBody>
        </p:sp>
        <p:sp>
          <p:nvSpPr>
            <p:cNvPr id="325" name="TextBox 157"/>
            <p:cNvSpPr txBox="1">
              <a:spLocks noChangeArrowheads="1"/>
            </p:cNvSpPr>
            <p:nvPr/>
          </p:nvSpPr>
          <p:spPr bwMode="auto">
            <a:xfrm>
              <a:off x="4766468" y="3682342"/>
              <a:ext cx="1485900" cy="794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dirty="0">
                  <a:cs typeface="Calibri" panose="020F0502020204030204" pitchFamily="34" charset="0"/>
                </a:rPr>
                <a:t>Πυρήνας ε</a:t>
              </a:r>
              <a:r>
                <a:rPr lang="el-GR" altLang="el-GR" sz="1400" dirty="0" smtClean="0">
                  <a:cs typeface="Calibri" panose="020F0502020204030204" pitchFamily="34" charset="0"/>
                </a:rPr>
                <a:t>κτέλεσης</a:t>
              </a:r>
              <a:endParaRPr lang="el-GR" altLang="el-GR" sz="1400" dirty="0"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33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Πολυνηματισμός χρονομεριδίων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/>
          <a:lstStyle/>
          <a:p>
            <a:r>
              <a:rPr lang="el-GR" b="1" dirty="0"/>
              <a:t>Πολυνηματισμός </a:t>
            </a:r>
            <a:r>
              <a:rPr lang="el-GR" b="1" dirty="0" smtClean="0"/>
              <a:t>χρονομεριδίων </a:t>
            </a:r>
            <a:r>
              <a:rPr lang="el-GR" dirty="0" smtClean="0"/>
              <a:t>→ Εξάλειψη της σπατάλης πόρων της μονονηματικής συμμετρικής πολυεπεξεργασίας</a:t>
            </a:r>
          </a:p>
          <a:p>
            <a:pPr lvl="1"/>
            <a:r>
              <a:rPr lang="el-GR" dirty="0" smtClean="0"/>
              <a:t>Σε κάθε ΚΜΕ/πυρήνα εκτέλεσης δύνανται να εκτελούνται ταυτόχρονα περισσότερα από ένα νήματα</a:t>
            </a:r>
            <a:r>
              <a:rPr lang="en-US" dirty="0" smtClean="0"/>
              <a:t>, </a:t>
            </a:r>
            <a:r>
              <a:rPr lang="el-GR" dirty="0" smtClean="0"/>
              <a:t>κάθε στάδιο της σωλήνωσης ωστόσο περιέχει εντολές από ένα μόνο νήμα</a:t>
            </a:r>
          </a:p>
          <a:p>
            <a:pPr lvl="1"/>
            <a:r>
              <a:rPr lang="el-GR" i="1" dirty="0" smtClean="0"/>
              <a:t>Εντός του επεξεργαστή, το </a:t>
            </a:r>
            <a:r>
              <a:rPr lang="el-GR" i="1" dirty="0" err="1" smtClean="0"/>
              <a:t>χρονομερίδιο</a:t>
            </a:r>
            <a:r>
              <a:rPr lang="el-GR" i="1" dirty="0" smtClean="0"/>
              <a:t> </a:t>
            </a:r>
            <a:br>
              <a:rPr lang="el-GR" i="1" dirty="0" smtClean="0"/>
            </a:br>
            <a:r>
              <a:rPr lang="el-GR" i="1" dirty="0" smtClean="0"/>
              <a:t>της μεταγωγής νημάτων είναι ένας</a:t>
            </a:r>
            <a:br>
              <a:rPr lang="el-GR" i="1" dirty="0" smtClean="0"/>
            </a:br>
            <a:r>
              <a:rPr lang="el-GR" i="1" dirty="0" smtClean="0"/>
              <a:t>κύκλος ρολογιού</a:t>
            </a:r>
          </a:p>
          <a:p>
            <a:pPr lvl="1"/>
            <a:r>
              <a:rPr lang="el-GR" dirty="0" smtClean="0"/>
              <a:t>Ο </a:t>
            </a:r>
            <a:r>
              <a:rPr lang="el-GR" dirty="0" err="1" smtClean="0"/>
              <a:t>πολυνηματισμός</a:t>
            </a:r>
            <a:r>
              <a:rPr lang="el-GR" dirty="0" smtClean="0"/>
              <a:t> </a:t>
            </a:r>
            <a:r>
              <a:rPr lang="el-GR" dirty="0" err="1" smtClean="0"/>
              <a:t>χρονομεριδίων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επιτυγχάνει καλύτερη αξιοποίηση των</a:t>
            </a:r>
            <a:br>
              <a:rPr lang="el-GR" dirty="0" smtClean="0"/>
            </a:br>
            <a:r>
              <a:rPr lang="el-GR" dirty="0" smtClean="0"/>
              <a:t>μονάδων εκτέλεσης, διότι αν ένα νήμα</a:t>
            </a:r>
            <a:br>
              <a:rPr lang="el-GR" dirty="0" smtClean="0"/>
            </a:br>
            <a:r>
              <a:rPr lang="el-GR" dirty="0" smtClean="0"/>
              <a:t>καθυστερεί τη σωλήνωση (</a:t>
            </a:r>
            <a:r>
              <a:rPr lang="en-US" dirty="0" smtClean="0"/>
              <a:t>pipeline</a:t>
            </a:r>
            <a:br>
              <a:rPr lang="en-US" dirty="0" smtClean="0"/>
            </a:br>
            <a:r>
              <a:rPr lang="en-US" dirty="0" smtClean="0"/>
              <a:t>stall), </a:t>
            </a:r>
            <a:r>
              <a:rPr lang="el-GR" dirty="0" smtClean="0"/>
              <a:t>οι μονάδες στον πυρήνα</a:t>
            </a:r>
            <a:br>
              <a:rPr lang="el-GR" dirty="0" smtClean="0"/>
            </a:br>
            <a:r>
              <a:rPr lang="el-GR" dirty="0" smtClean="0"/>
              <a:t>εκτέλεσης αξιοποιούνται από τα άλλα</a:t>
            </a:r>
            <a:br>
              <a:rPr lang="el-GR" dirty="0" smtClean="0"/>
            </a:br>
            <a:r>
              <a:rPr lang="el-GR" dirty="0" smtClean="0"/>
              <a:t>παράλληλα εκτελούμενα νήματα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292080" y="2564904"/>
            <a:ext cx="3107901" cy="4209873"/>
            <a:chOff x="1403351" y="-251250"/>
            <a:chExt cx="6301294" cy="7109250"/>
          </a:xfrm>
        </p:grpSpPr>
        <p:sp>
          <p:nvSpPr>
            <p:cNvPr id="7" name="Down Arrow 6"/>
            <p:cNvSpPr/>
            <p:nvPr/>
          </p:nvSpPr>
          <p:spPr bwMode="auto">
            <a:xfrm>
              <a:off x="3205163" y="2060575"/>
              <a:ext cx="2519362" cy="4797425"/>
            </a:xfrm>
            <a:prstGeom prst="downArrow">
              <a:avLst>
                <a:gd name="adj1" fmla="val 50000"/>
                <a:gd name="adj2" fmla="val 46650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oup 86"/>
            <p:cNvGrpSpPr>
              <a:grpSpLocks/>
            </p:cNvGrpSpPr>
            <p:nvPr/>
          </p:nvGrpSpPr>
          <p:grpSpPr bwMode="auto">
            <a:xfrm>
              <a:off x="2484438" y="-251250"/>
              <a:ext cx="3960812" cy="2340400"/>
              <a:chOff x="3059896" y="-135027"/>
              <a:chExt cx="3960757" cy="2340535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3275793" y="476621"/>
                <a:ext cx="288921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275793" y="692534"/>
                <a:ext cx="288921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275793" y="908446"/>
                <a:ext cx="288921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275793" y="1124359"/>
                <a:ext cx="288921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75793" y="1341858"/>
                <a:ext cx="288921" cy="14288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75793" y="1557771"/>
                <a:ext cx="288921" cy="14288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3275793" y="1773683"/>
                <a:ext cx="288921" cy="14447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3275793" y="1989596"/>
                <a:ext cx="288921" cy="14447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636150" y="476621"/>
                <a:ext cx="287334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636150" y="692534"/>
                <a:ext cx="287334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636150" y="908446"/>
                <a:ext cx="287334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636150" y="1124359"/>
                <a:ext cx="287334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636150" y="1341858"/>
                <a:ext cx="287334" cy="14288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636150" y="1557771"/>
                <a:ext cx="287334" cy="14288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636150" y="1773683"/>
                <a:ext cx="287334" cy="14447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636150" y="1989596"/>
                <a:ext cx="287334" cy="14447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996508" y="476621"/>
                <a:ext cx="287333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996508" y="692534"/>
                <a:ext cx="287333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3996508" y="908446"/>
                <a:ext cx="287333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3996508" y="1124359"/>
                <a:ext cx="287333" cy="14447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3996508" y="1341858"/>
                <a:ext cx="287333" cy="14288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3996508" y="1557771"/>
                <a:ext cx="287333" cy="14288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996508" y="1773683"/>
                <a:ext cx="287333" cy="14447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996508" y="1989596"/>
                <a:ext cx="287333" cy="14447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356865" y="476621"/>
                <a:ext cx="287334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356865" y="692534"/>
                <a:ext cx="287334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356865" y="908446"/>
                <a:ext cx="287334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356865" y="1124359"/>
                <a:ext cx="287334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356865" y="1341858"/>
                <a:ext cx="287334" cy="14288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356865" y="1557771"/>
                <a:ext cx="287334" cy="14288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356865" y="1773683"/>
                <a:ext cx="287334" cy="14447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356865" y="1989596"/>
                <a:ext cx="287334" cy="14447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715635" y="476621"/>
                <a:ext cx="288921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715635" y="692534"/>
                <a:ext cx="288921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715635" y="908446"/>
                <a:ext cx="288921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715635" y="1124359"/>
                <a:ext cx="288921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715635" y="1341858"/>
                <a:ext cx="288921" cy="14288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715635" y="1557771"/>
                <a:ext cx="288921" cy="14288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715635" y="1773683"/>
                <a:ext cx="288921" cy="14447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715635" y="1989596"/>
                <a:ext cx="288921" cy="14447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075993" y="476621"/>
                <a:ext cx="288921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075993" y="692534"/>
                <a:ext cx="288921" cy="14447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075993" y="908446"/>
                <a:ext cx="288921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5075993" y="1124359"/>
                <a:ext cx="288921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075993" y="1341858"/>
                <a:ext cx="288921" cy="1428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075993" y="1557771"/>
                <a:ext cx="288921" cy="1428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075993" y="1773683"/>
                <a:ext cx="288921" cy="1444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5075993" y="1989596"/>
                <a:ext cx="288921" cy="1444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5436350" y="476621"/>
                <a:ext cx="287334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5436350" y="692534"/>
                <a:ext cx="287334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5436350" y="908446"/>
                <a:ext cx="287334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5436350" y="1124359"/>
                <a:ext cx="287334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5436350" y="1341858"/>
                <a:ext cx="287334" cy="1428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5436350" y="1557771"/>
                <a:ext cx="287334" cy="1428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5436350" y="1773683"/>
                <a:ext cx="287334" cy="1444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5436350" y="1989596"/>
                <a:ext cx="287334" cy="1444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796708" y="476621"/>
                <a:ext cx="287333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5796708" y="692534"/>
                <a:ext cx="287333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5796708" y="908446"/>
                <a:ext cx="287333" cy="1444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796708" y="1124359"/>
                <a:ext cx="287333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5796708" y="1341858"/>
                <a:ext cx="287333" cy="1428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5796708" y="1557771"/>
                <a:ext cx="287333" cy="14288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5796708" y="1773683"/>
                <a:ext cx="287333" cy="1444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5796708" y="1989596"/>
                <a:ext cx="287333" cy="144471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6157065" y="476621"/>
                <a:ext cx="287334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6157065" y="692534"/>
                <a:ext cx="287334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6157065" y="908446"/>
                <a:ext cx="287334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6157065" y="1124359"/>
                <a:ext cx="287334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6157065" y="1341858"/>
                <a:ext cx="287334" cy="142883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6157065" y="1557771"/>
                <a:ext cx="287334" cy="142883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6157065" y="1773683"/>
                <a:ext cx="287334" cy="144471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6157065" y="1989596"/>
                <a:ext cx="287334" cy="144471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6515835" y="476621"/>
                <a:ext cx="288921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6515835" y="692534"/>
                <a:ext cx="288921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6515835" y="908446"/>
                <a:ext cx="288921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6515835" y="1124359"/>
                <a:ext cx="288921" cy="14447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6515835" y="1341858"/>
                <a:ext cx="288921" cy="142883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6515835" y="1557771"/>
                <a:ext cx="288921" cy="142883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6515835" y="1773683"/>
                <a:ext cx="288921" cy="144471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6515835" y="1989596"/>
                <a:ext cx="288921" cy="144471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>
                <a:off x="3059896" y="405179"/>
                <a:ext cx="3960757" cy="1800329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0" name="TextBox 85"/>
              <p:cNvSpPr txBox="1">
                <a:spLocks noChangeArrowheads="1"/>
              </p:cNvSpPr>
              <p:nvPr/>
            </p:nvSpPr>
            <p:spPr bwMode="auto">
              <a:xfrm>
                <a:off x="3059896" y="-135027"/>
                <a:ext cx="1438765" cy="592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1800" b="1" dirty="0">
                    <a:cs typeface="Calibri" panose="020F0502020204030204" pitchFamily="34" charset="0"/>
                  </a:rPr>
                  <a:t>RAM</a:t>
                </a:r>
                <a:endParaRPr lang="el-GR" altLang="el-GR" sz="1800" b="1" dirty="0"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4284663" y="2133600"/>
              <a:ext cx="287337" cy="1428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84663" y="5661025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284663" y="5876925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284663" y="6092825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284663" y="2349500"/>
              <a:ext cx="287337" cy="142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84663" y="2565400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1403353" y="2781300"/>
              <a:ext cx="5982799" cy="2808287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92"/>
            <p:cNvSpPr txBox="1">
              <a:spLocks noChangeArrowheads="1"/>
            </p:cNvSpPr>
            <p:nvPr/>
          </p:nvSpPr>
          <p:spPr bwMode="auto">
            <a:xfrm>
              <a:off x="1727993" y="2218473"/>
              <a:ext cx="1296731" cy="62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800" b="1" dirty="0">
                  <a:cs typeface="Calibri" panose="020F0502020204030204" pitchFamily="34" charset="0"/>
                </a:rPr>
                <a:t>KME</a:t>
              </a:r>
              <a:endParaRPr lang="el-GR" altLang="el-GR" sz="1800" b="1" dirty="0"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060700" y="2925763"/>
              <a:ext cx="2303463" cy="9350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636963" y="2997200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36963" y="3213100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36963" y="3429000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36963" y="3644900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068763" y="2997200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068763" y="3213100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068763" y="3429000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068763" y="3644900"/>
              <a:ext cx="287337" cy="14446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00563" y="2997200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500563" y="3213100"/>
              <a:ext cx="287337" cy="14446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00563" y="3429000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500563" y="3644900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932363" y="2997200"/>
              <a:ext cx="288925" cy="14446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932363" y="3213100"/>
              <a:ext cx="288925" cy="1444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932363" y="3429000"/>
              <a:ext cx="288925" cy="14446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932363" y="3644900"/>
              <a:ext cx="288925" cy="1444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110"/>
            <p:cNvSpPr txBox="1">
              <a:spLocks noChangeArrowheads="1"/>
            </p:cNvSpPr>
            <p:nvPr/>
          </p:nvSpPr>
          <p:spPr bwMode="auto">
            <a:xfrm>
              <a:off x="5184266" y="3243933"/>
              <a:ext cx="2520379" cy="883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dirty="0">
                  <a:cs typeface="Calibri" panose="020F0502020204030204" pitchFamily="34" charset="0"/>
                </a:rPr>
                <a:t>Εμπρόσθιο Τμήμα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908175" y="4076700"/>
              <a:ext cx="4608513" cy="13684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484438" y="4797425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484438" y="5013325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484438" y="5229225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84438" y="4149725"/>
              <a:ext cx="287337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484438" y="4365625"/>
              <a:ext cx="287337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84438" y="4581525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060700" y="4797425"/>
              <a:ext cx="287338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060700" y="5013325"/>
              <a:ext cx="287338" cy="14446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060700" y="5229225"/>
              <a:ext cx="287338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60700" y="4149725"/>
              <a:ext cx="287338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060700" y="4365625"/>
              <a:ext cx="287338" cy="1428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060700" y="4581525"/>
              <a:ext cx="287338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636963" y="4797425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636963" y="5013325"/>
              <a:ext cx="287337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636963" y="5229225"/>
              <a:ext cx="287337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3636963" y="4149725"/>
              <a:ext cx="287337" cy="142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636963" y="4365625"/>
              <a:ext cx="287337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636963" y="4581525"/>
              <a:ext cx="287337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284663" y="4797425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284663" y="5013325"/>
              <a:ext cx="287337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284663" y="5229225"/>
              <a:ext cx="287337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284663" y="4149725"/>
              <a:ext cx="287337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284663" y="4365625"/>
              <a:ext cx="287337" cy="1428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284663" y="4581525"/>
              <a:ext cx="287337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860925" y="4797425"/>
              <a:ext cx="287338" cy="1444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4860925" y="5013325"/>
              <a:ext cx="287338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860925" y="5229225"/>
              <a:ext cx="287338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860925" y="4149725"/>
              <a:ext cx="287338" cy="142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4860925" y="4365625"/>
              <a:ext cx="287338" cy="1428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4860925" y="4581525"/>
              <a:ext cx="287338" cy="1444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437188" y="4797425"/>
              <a:ext cx="287337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437188" y="5013325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437188" y="5229225"/>
              <a:ext cx="287337" cy="14446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437188" y="4149725"/>
              <a:ext cx="287337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5437188" y="4365625"/>
              <a:ext cx="287337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5437188" y="4581525"/>
              <a:ext cx="287337" cy="1444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013450" y="4797425"/>
              <a:ext cx="287338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013450" y="5013325"/>
              <a:ext cx="287338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6013450" y="5229225"/>
              <a:ext cx="287338" cy="144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013450" y="4149725"/>
              <a:ext cx="287338" cy="142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013450" y="4365625"/>
              <a:ext cx="287338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013450" y="4581525"/>
              <a:ext cx="287338" cy="1444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157"/>
            <p:cNvSpPr txBox="1">
              <a:spLocks noChangeArrowheads="1"/>
            </p:cNvSpPr>
            <p:nvPr/>
          </p:nvSpPr>
          <p:spPr bwMode="auto">
            <a:xfrm>
              <a:off x="1403351" y="3325542"/>
              <a:ext cx="2016124" cy="883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dirty="0">
                  <a:cs typeface="Calibri" panose="020F0502020204030204" pitchFamily="34" charset="0"/>
                </a:rPr>
                <a:t>Πυρήνας Εκτέλεσης</a:t>
              </a:r>
            </a:p>
          </p:txBody>
        </p:sp>
        <p:sp>
          <p:nvSpPr>
            <p:cNvPr id="79" name="Right Arrow 78"/>
            <p:cNvSpPr/>
            <p:nvPr/>
          </p:nvSpPr>
          <p:spPr bwMode="auto">
            <a:xfrm>
              <a:off x="3205163" y="2997200"/>
              <a:ext cx="358775" cy="144463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ight Arrow 79"/>
            <p:cNvSpPr/>
            <p:nvPr/>
          </p:nvSpPr>
          <p:spPr bwMode="auto">
            <a:xfrm>
              <a:off x="3205163" y="3213100"/>
              <a:ext cx="358775" cy="144463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3205163" y="3429000"/>
              <a:ext cx="358775" cy="144463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ight Arrow 81"/>
            <p:cNvSpPr/>
            <p:nvPr/>
          </p:nvSpPr>
          <p:spPr bwMode="auto">
            <a:xfrm>
              <a:off x="3205163" y="3644900"/>
              <a:ext cx="358775" cy="144463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ight Arrow 82"/>
            <p:cNvSpPr/>
            <p:nvPr/>
          </p:nvSpPr>
          <p:spPr bwMode="auto">
            <a:xfrm>
              <a:off x="2052638" y="4149725"/>
              <a:ext cx="360362" cy="142875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Right Arrow 83"/>
            <p:cNvSpPr/>
            <p:nvPr/>
          </p:nvSpPr>
          <p:spPr bwMode="auto">
            <a:xfrm>
              <a:off x="2052638" y="4581525"/>
              <a:ext cx="360362" cy="144463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ight Arrow 84"/>
            <p:cNvSpPr/>
            <p:nvPr/>
          </p:nvSpPr>
          <p:spPr bwMode="auto">
            <a:xfrm>
              <a:off x="2052638" y="4797425"/>
              <a:ext cx="360362" cy="144463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ight Arrow 85"/>
            <p:cNvSpPr/>
            <p:nvPr/>
          </p:nvSpPr>
          <p:spPr bwMode="auto">
            <a:xfrm>
              <a:off x="2052638" y="5013325"/>
              <a:ext cx="360362" cy="144463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Right Arrow 86"/>
            <p:cNvSpPr/>
            <p:nvPr/>
          </p:nvSpPr>
          <p:spPr bwMode="auto">
            <a:xfrm>
              <a:off x="2052638" y="5229225"/>
              <a:ext cx="360362" cy="144463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ight Arrow 87"/>
            <p:cNvSpPr/>
            <p:nvPr/>
          </p:nvSpPr>
          <p:spPr bwMode="auto">
            <a:xfrm>
              <a:off x="2052638" y="4365625"/>
              <a:ext cx="360362" cy="142875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29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800" dirty="0"/>
              <a:t>Συμφόρηση/υποβάθμιση </a:t>
            </a:r>
            <a:r>
              <a:rPr lang="el-GR" sz="2800" dirty="0" smtClean="0"/>
              <a:t>απόδοσης</a:t>
            </a:r>
            <a:br>
              <a:rPr lang="el-GR" sz="2800" dirty="0" smtClean="0"/>
            </a:br>
            <a:r>
              <a:rPr lang="el-GR" sz="2800" dirty="0" err="1" smtClean="0"/>
              <a:t>υπερβαθμωτών</a:t>
            </a:r>
            <a:r>
              <a:rPr lang="el-GR" sz="2800" dirty="0" smtClean="0"/>
              <a:t> </a:t>
            </a:r>
            <a:r>
              <a:rPr lang="el-GR" sz="2800" dirty="0"/>
              <a:t>επεξεργαστών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Στους </a:t>
            </a:r>
            <a:r>
              <a:rPr lang="el-GR" dirty="0" err="1" smtClean="0"/>
              <a:t>υπερβαθμωτούς</a:t>
            </a:r>
            <a:r>
              <a:rPr lang="el-GR" dirty="0" smtClean="0"/>
              <a:t> επεξεργαστές, όπως αναφέρθηκε, μερικά στάδια της σωλήνωσης παραμένουν αναξιοποίητα</a:t>
            </a:r>
          </a:p>
          <a:p>
            <a:pPr lvl="1"/>
            <a:r>
              <a:rPr lang="el-GR" dirty="0"/>
              <a:t>Αν </a:t>
            </a:r>
            <a:r>
              <a:rPr lang="el-GR" dirty="0" smtClean="0"/>
              <a:t>ένα νήμα ζητήσει </a:t>
            </a:r>
            <a:r>
              <a:rPr lang="el-GR" dirty="0"/>
              <a:t>να ανακληθούν από τη μνήμη δεδομένα, τα οποία δεν βρίσκονται στην </a:t>
            </a:r>
            <a:r>
              <a:rPr lang="el-GR" i="1" dirty="0"/>
              <a:t>κρυφή</a:t>
            </a:r>
            <a:r>
              <a:rPr lang="el-GR" dirty="0"/>
              <a:t> </a:t>
            </a:r>
            <a:r>
              <a:rPr lang="el-GR" i="1" dirty="0"/>
              <a:t>μνήμη (</a:t>
            </a:r>
            <a:r>
              <a:rPr lang="en-US" i="1" dirty="0"/>
              <a:t>cache</a:t>
            </a:r>
            <a:r>
              <a:rPr lang="el-GR" i="1" dirty="0"/>
              <a:t>),</a:t>
            </a:r>
            <a:r>
              <a:rPr lang="el-GR" dirty="0"/>
              <a:t> τότε το νήμα αυτό, θα καθυστερήσει αρκετούς κύκλους της </a:t>
            </a:r>
            <a:r>
              <a:rPr lang="el-GR" dirty="0" smtClean="0"/>
              <a:t>ΚΜΕ</a:t>
            </a:r>
          </a:p>
          <a:p>
            <a:pPr lvl="1"/>
            <a:r>
              <a:rPr lang="el-GR" dirty="0" smtClean="0"/>
              <a:t>Προσπάθεια ταυτόχρονης πρόσβασης στην ίδια θέση μνήμης</a:t>
            </a:r>
          </a:p>
          <a:p>
            <a:pPr lvl="1"/>
            <a:r>
              <a:rPr lang="el-GR" dirty="0" smtClean="0"/>
              <a:t>κ.ο.κ.</a:t>
            </a:r>
          </a:p>
          <a:p>
            <a:r>
              <a:rPr lang="el-GR" dirty="0" smtClean="0"/>
              <a:t>Έχει διενεργηθεί ανάλυση σχετικά με τις αιτίες </a:t>
            </a:r>
            <a:r>
              <a:rPr lang="el-GR" dirty="0" err="1" smtClean="0"/>
              <a:t>ημιβέλτισης</a:t>
            </a:r>
            <a:r>
              <a:rPr lang="el-GR" dirty="0" smtClean="0"/>
              <a:t> αξιοποίησης και της συμβολής της κάθε αιτίας στη συνολική υποβάθμιση της απόδοσης του επεξεργαστή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5070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800" dirty="0"/>
              <a:t>Συμφόρηση/υποβάθμιση </a:t>
            </a:r>
            <a:r>
              <a:rPr lang="el-GR" sz="2800" dirty="0" smtClean="0"/>
              <a:t>απόδοσης</a:t>
            </a:r>
            <a:br>
              <a:rPr lang="el-GR" sz="2800" dirty="0" smtClean="0"/>
            </a:br>
            <a:r>
              <a:rPr lang="el-GR" sz="2800" dirty="0" err="1" smtClean="0"/>
              <a:t>υπερβαθμωτών</a:t>
            </a:r>
            <a:r>
              <a:rPr lang="el-GR" sz="2800" dirty="0" smtClean="0"/>
              <a:t> </a:t>
            </a:r>
            <a:r>
              <a:rPr lang="el-GR" sz="2800" dirty="0"/>
              <a:t>επεξεργαστών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931224" cy="5073427"/>
          </a:xfrm>
        </p:spPr>
        <p:txBody>
          <a:bodyPr>
            <a:normAutofit/>
          </a:bodyPr>
          <a:lstStyle/>
          <a:p>
            <a:r>
              <a:rPr lang="el-GR" dirty="0" smtClean="0"/>
              <a:t>Οι απώλειες μπορούν να καταταχθούν ως:</a:t>
            </a:r>
          </a:p>
          <a:p>
            <a:pPr lvl="1"/>
            <a:r>
              <a:rPr lang="el-GR" i="1" dirty="0" smtClean="0"/>
              <a:t>κατακόρυφες απώλειες, </a:t>
            </a:r>
            <a:r>
              <a:rPr lang="el-GR" dirty="0" smtClean="0"/>
              <a:t>όπου σε έναν κύκλο</a:t>
            </a:r>
            <a:r>
              <a:rPr lang="el-GR" sz="2400" dirty="0" smtClean="0"/>
              <a:t> </a:t>
            </a:r>
            <a:r>
              <a:rPr lang="el-GR" dirty="0" smtClean="0"/>
              <a:t>δεν διευθετείται  καμία εντολή</a:t>
            </a:r>
          </a:p>
          <a:p>
            <a:pPr lvl="1"/>
            <a:r>
              <a:rPr lang="el-GR" i="1" dirty="0" smtClean="0"/>
              <a:t>οριζόντιες απώλειες</a:t>
            </a:r>
            <a:r>
              <a:rPr lang="el-GR" dirty="0" smtClean="0"/>
              <a:t>, όπου σε έναν κύκλο διευθετούνται λιγότερες εντολές από τις διαθέσιμες θυρίδες διευθέτησης</a:t>
            </a:r>
            <a:endParaRPr lang="el-GR" sz="1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387" y="2924944"/>
            <a:ext cx="603885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04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700" dirty="0" smtClean="0"/>
              <a:t>Συμφόρηση/υποβάθμιση απόδοσης </a:t>
            </a:r>
            <a:r>
              <a:rPr lang="el-GR" sz="2700" dirty="0" err="1" smtClean="0"/>
              <a:t>υπερβαθμωτών</a:t>
            </a:r>
            <a:r>
              <a:rPr lang="el-GR" sz="2700" dirty="0" smtClean="0"/>
              <a:t> επεξεργαστών</a:t>
            </a:r>
            <a:r>
              <a:rPr lang="en-US" sz="2700" dirty="0" smtClean="0"/>
              <a:t> (1/2)</a:t>
            </a:r>
            <a:endParaRPr lang="en-GB" sz="2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911591"/>
              </p:ext>
            </p:extLst>
          </p:nvPr>
        </p:nvGraphicFramePr>
        <p:xfrm>
          <a:off x="323528" y="980728"/>
          <a:ext cx="8712968" cy="52120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1514232719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xmlns="" val="2187634244"/>
                    </a:ext>
                  </a:extLst>
                </a:gridCol>
              </a:tblGrid>
              <a:tr h="266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Αιτία εμφάνισης ανεκμετάλλευτων θέσεων διευθέτησης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Πιθανή τεχνική απόκρυψης ή ελαχιστοποίησης καθυστέρησης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1757916227"/>
                  </a:ext>
                </a:extLst>
              </a:tr>
              <a:tr h="6766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Αποτυχία συσχετιστικής μνήμης εντολών ή δεδομένων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 or data </a:t>
                      </a:r>
                      <a:r>
                        <a:rPr lang="en-US" sz="18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miss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Ελάττωση του ποσοστού αποτυχίας της συσχετιστικής μνήμης (π.χ. αυξάνοντας το μέγεθός της). </a:t>
                      </a:r>
                      <a:r>
                        <a:rPr lang="el-GR" sz="18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Προανάκληση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εντολών μέσω υλικού. </a:t>
                      </a:r>
                      <a:r>
                        <a:rPr lang="el-GR" sz="18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Προανάκληση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δεδομένων μέσω υλικού/λογισμικού. Ταχύτερη εξυπηρέτηση των αποτυχιών.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539158891"/>
                  </a:ext>
                </a:extLst>
              </a:tr>
              <a:tr h="33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Αποτυχία κρυφής μνήμης εντολών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 cache miss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Χρήση μεγαλύτερης σε μέγεθος ή/και ταχύτερης ιεραρχίας κρυφής μνήμης εντολών. Υλικό προανάκλησης </a:t>
                      </a: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εντολών.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657905820"/>
                  </a:ext>
                </a:extLst>
              </a:tr>
              <a:tr h="5835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Αποτυχία κρυφής μνήμης δεδομένων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cache miss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Χρήση μεγαλύτερης σε μέγεθος ή/και ταχύτερης ιεραρχίας κρυφής μνήμης δεδομένων. Προανάκληση μέσω λογισμικού ή υλικού. Βελτιωμένη χρονοδρομολόγηση εντολών. Πιο επιμελημένη δυναμική εκτέλεση.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3930289858"/>
                  </a:ext>
                </a:extLst>
              </a:tr>
              <a:tr h="33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Ανεπιτυχής</a:t>
                      </a:r>
                      <a:r>
                        <a:rPr lang="el-GR" sz="1800" b="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πρόβλεψη 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διακλάδωσης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branch </a:t>
                      </a:r>
                      <a:r>
                        <a:rPr lang="en-US" sz="18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misprediction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Βελτιωμένος σχεδιασμός πρόβλεψης διακλαδώσεων. Ελάττωση της επιβάρυνσης σε περιπτώσεις αποτυχίας.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1579298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9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700" dirty="0" smtClean="0"/>
              <a:t>Συμφόρηση/υποβάθμιση απόδοσης </a:t>
            </a:r>
            <a:r>
              <a:rPr lang="el-GR" sz="2700" dirty="0" err="1" smtClean="0"/>
              <a:t>υπερβαθμωτών</a:t>
            </a:r>
            <a:r>
              <a:rPr lang="el-GR" sz="2700" dirty="0" smtClean="0"/>
              <a:t> επεξεργαστών</a:t>
            </a:r>
            <a:r>
              <a:rPr lang="en-US" sz="2700" dirty="0" smtClean="0"/>
              <a:t> (</a:t>
            </a:r>
            <a:r>
              <a:rPr lang="el-GR" sz="2700" dirty="0" smtClean="0"/>
              <a:t>2</a:t>
            </a:r>
            <a:r>
              <a:rPr lang="en-US" sz="2700" dirty="0" smtClean="0"/>
              <a:t>/2)</a:t>
            </a:r>
            <a:endParaRPr lang="en-GB" sz="2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075917"/>
              </p:ext>
            </p:extLst>
          </p:nvPr>
        </p:nvGraphicFramePr>
        <p:xfrm>
          <a:off x="323528" y="980728"/>
          <a:ext cx="8712968" cy="4663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1514232719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xmlns="" val="2187634244"/>
                    </a:ext>
                  </a:extLst>
                </a:gridCol>
              </a:tblGrid>
              <a:tr h="266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Αιτία εμφάνισης ανεκμετάλλευτων θέσεων διευθέτησης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Πιθανή τεχνική απόκρυψης ή ελαχιστοποίησης καθυστέρησης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1757916227"/>
                  </a:ext>
                </a:extLst>
              </a:tr>
              <a:tr h="1945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Κίνδυνος ελέγχου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control hazard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Στοχαστική εκτέλεση. Πιο επιθετική μετατροπή εντολών διακλάδωσης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2380911426"/>
                  </a:ext>
                </a:extLst>
              </a:tr>
              <a:tr h="33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Καθυστερήσεις φόρτωσης (αποτυχία κρυφής μνήμης </a:t>
                      </a:r>
                      <a:r>
                        <a:rPr lang="el-GR" sz="18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l-GR" sz="1800" b="0" baseline="30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ου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επιπέδου)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delays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Μικρότερη καθυστέρηση φόρτωσης. Βελτιωμένη χρονοδρομολόγηση εντολών. Δυναμική χρονοδρομολόγηση.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2457199028"/>
                  </a:ext>
                </a:extLst>
              </a:tr>
              <a:tr h="1945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Καθυστέρηση μικρών ακεραίων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 integer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Βελτιωμένη χρονοδρομολόγηση εντολών.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/>
                </a:tc>
                <a:extLst>
                  <a:ext uri="{0D108BD9-81ED-4DB2-BD59-A6C34878D82A}">
                    <a16:rowId xmlns:a16="http://schemas.microsoft.com/office/drawing/2014/main" xmlns="" val="1837433221"/>
                  </a:ext>
                </a:extLst>
              </a:tr>
              <a:tr h="5074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Καθυστέρηση μεγάλων ακεραίων, βραχέων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αριθμών κινητής υποδιαστολής, εκτεταμένων (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long</a:t>
                      </a: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αριθμών κινητής υποδιαστολής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Μικρότερες καθυστερήσεις. Βελτιωμένη χρονοδρομολόγηση εντολών.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0991929"/>
                  </a:ext>
                </a:extLst>
              </a:tr>
              <a:tr h="522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Διένεξη μνήμης (</a:t>
                      </a: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memory conflict</a:t>
                      </a: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προσπελάσεις στην ίδια θέση μνήμης σε έναν κύκλο)</a:t>
                      </a:r>
                      <a:endParaRPr lang="en-GB" sz="18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Βελτιωμένη χρονοδρομολόγηση εντολών.</a:t>
                      </a:r>
                      <a:endParaRPr lang="en-GB" sz="18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902" marR="59902" marT="0" marB="0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6643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1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700" dirty="0" smtClean="0"/>
              <a:t>Αιτίες αχρησιμοποίητων κύκλων διευθέτησης υπερβαθμωτού επεξεργαστή (παράδειγμα)</a:t>
            </a:r>
            <a:endParaRPr lang="en-GB" sz="2700" dirty="0"/>
          </a:p>
        </p:txBody>
      </p:sp>
      <p:graphicFrame>
        <p:nvGraphicFramePr>
          <p:cNvPr id="5" name="3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121645"/>
              </p:ext>
            </p:extLst>
          </p:nvPr>
        </p:nvGraphicFramePr>
        <p:xfrm>
          <a:off x="916338" y="980728"/>
          <a:ext cx="7311323" cy="538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64088" y="6064134"/>
            <a:ext cx="36724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b="1" dirty="0" smtClean="0"/>
              <a:t>*</a:t>
            </a:r>
            <a:r>
              <a:rPr lang="el-GR" sz="1000" dirty="0" smtClean="0"/>
              <a:t>Δυνατότητα </a:t>
            </a:r>
            <a:r>
              <a:rPr lang="el-GR" sz="1000" dirty="0"/>
              <a:t>παράλληλης διευθέτησης 8 εντολών/κύκλο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0989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Ταυτόχρονος πολυνηματισμός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4896543"/>
          </a:xfrm>
        </p:spPr>
        <p:txBody>
          <a:bodyPr/>
          <a:lstStyle/>
          <a:p>
            <a:pPr algn="just"/>
            <a:r>
              <a:rPr lang="el-GR" b="1" dirty="0"/>
              <a:t>Ταυτόχρονος πολυνηματισμός (simultaneous </a:t>
            </a:r>
            <a:r>
              <a:rPr lang="el-GR" b="1" dirty="0" smtClean="0"/>
              <a:t>multithreading /hyperthreading) </a:t>
            </a:r>
            <a:r>
              <a:rPr lang="el-GR" dirty="0"/>
              <a:t>→</a:t>
            </a:r>
            <a:r>
              <a:rPr lang="el-GR" dirty="0" smtClean="0"/>
              <a:t> Σημαντική </a:t>
            </a:r>
            <a:r>
              <a:rPr lang="el-GR" dirty="0"/>
              <a:t>αύξηση </a:t>
            </a:r>
            <a:r>
              <a:rPr lang="el-GR" dirty="0" smtClean="0"/>
              <a:t>απόδοσης </a:t>
            </a:r>
            <a:r>
              <a:rPr lang="el-GR" dirty="0"/>
              <a:t>σε σχέση με μονονηματικούς υπερβαθμωτούς και πολυνηματικούς επεξεργαστές υψηλής </a:t>
            </a:r>
            <a:r>
              <a:rPr lang="el-GR" dirty="0" err="1"/>
              <a:t>διακριτότητας</a:t>
            </a:r>
            <a:r>
              <a:rPr lang="el-GR" dirty="0"/>
              <a:t> </a:t>
            </a:r>
            <a:r>
              <a:rPr lang="el-GR" dirty="0" smtClean="0"/>
              <a:t>παραλληλισμού</a:t>
            </a:r>
          </a:p>
          <a:p>
            <a:pPr lvl="1"/>
            <a:r>
              <a:rPr lang="el-GR" dirty="0"/>
              <a:t>Σε κάθε κύκλο μπορούν να </a:t>
            </a:r>
            <a:r>
              <a:rPr lang="el-GR" dirty="0" smtClean="0"/>
              <a:t>εκτελούνται</a:t>
            </a:r>
            <a:br>
              <a:rPr lang="el-GR" dirty="0" smtClean="0"/>
            </a:br>
            <a:r>
              <a:rPr lang="el-GR" dirty="0" smtClean="0"/>
              <a:t>εντολές από πολλαπλά νήματα</a:t>
            </a:r>
          </a:p>
          <a:p>
            <a:pPr lvl="1"/>
            <a:r>
              <a:rPr lang="el-GR" dirty="0" smtClean="0"/>
              <a:t>Μέγιστη </a:t>
            </a:r>
            <a:r>
              <a:rPr lang="el-GR" dirty="0"/>
              <a:t>δυνατή ευελιξία να «γεμίζει</a:t>
            </a:r>
            <a:r>
              <a:rPr lang="el-GR" dirty="0" smtClean="0"/>
              <a:t>»</a:t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dirty="0"/>
              <a:t>κενές θέσεις στο εμπρόσθιο </a:t>
            </a:r>
            <a:r>
              <a:rPr lang="el-GR" dirty="0" smtClean="0"/>
              <a:t>τμήμα</a:t>
            </a:r>
            <a:br>
              <a:rPr lang="el-GR" dirty="0" smtClean="0"/>
            </a:br>
            <a:r>
              <a:rPr lang="el-GR" dirty="0" smtClean="0"/>
              <a:t>του επεξεργαστή αλλά και στον πυρήνα</a:t>
            </a:r>
            <a:br>
              <a:rPr lang="el-GR" dirty="0" smtClean="0"/>
            </a:br>
            <a:r>
              <a:rPr lang="el-GR" dirty="0" smtClean="0"/>
              <a:t>εκτέλεσης</a:t>
            </a:r>
            <a:endParaRPr lang="el-GR" dirty="0"/>
          </a:p>
          <a:p>
            <a:pPr lvl="1" algn="just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568167"/>
            <a:ext cx="3384376" cy="424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Μοντέλα </a:t>
            </a:r>
            <a:r>
              <a:rPr lang="el-GR" dirty="0" err="1" smtClean="0"/>
              <a:t>πολυνηματικών</a:t>
            </a:r>
            <a:r>
              <a:rPr lang="el-GR" dirty="0" smtClean="0"/>
              <a:t> μηχανών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/>
              <a:t>Πολυνηματισμός Λεπτομερούς Ανάλυσης (Π.Λ.Α. - </a:t>
            </a:r>
            <a:r>
              <a:rPr lang="en-GB" b="1" dirty="0"/>
              <a:t>Fine grain multi-threading</a:t>
            </a:r>
            <a:r>
              <a:rPr lang="en-GB" b="1" dirty="0" smtClean="0"/>
              <a:t>)</a:t>
            </a:r>
            <a:r>
              <a:rPr lang="el-GR" dirty="0" smtClean="0"/>
              <a:t> </a:t>
            </a:r>
            <a:r>
              <a:rPr lang="el-GR" dirty="0"/>
              <a:t>→</a:t>
            </a:r>
            <a:r>
              <a:rPr lang="el-GR" dirty="0" smtClean="0"/>
              <a:t> </a:t>
            </a:r>
            <a:r>
              <a:rPr lang="el-GR" dirty="0"/>
              <a:t>Μόνο ένα νήμα διευθετεί εντολές ανά κύκλο. Μπορεί να χρησιμοποιεί όλο το εύρος διευθέτησης (issue </a:t>
            </a:r>
            <a:r>
              <a:rPr lang="el-GR" dirty="0" err="1"/>
              <a:t>width</a:t>
            </a:r>
            <a:r>
              <a:rPr lang="el-GR" dirty="0" smtClean="0"/>
              <a:t>)</a:t>
            </a:r>
          </a:p>
          <a:p>
            <a:pPr lvl="1" algn="just"/>
            <a:r>
              <a:rPr lang="el-GR" dirty="0" smtClean="0"/>
              <a:t>μπορεί </a:t>
            </a:r>
            <a:r>
              <a:rPr lang="el-GR" dirty="0"/>
              <a:t>να βελτιώσει την απόδοση μόνο όταν ο αριθμός των νημάτων κυμαίνεται μεταξύ 2 και </a:t>
            </a:r>
            <a:r>
              <a:rPr lang="el-GR" dirty="0" smtClean="0"/>
              <a:t>5 διότι </a:t>
            </a:r>
            <a:r>
              <a:rPr lang="el-GR" dirty="0"/>
              <a:t>για περισσότερα από 5 νήματα </a:t>
            </a:r>
            <a:r>
              <a:rPr lang="el-GR" dirty="0" smtClean="0"/>
              <a:t>οι </a:t>
            </a:r>
            <a:r>
              <a:rPr lang="el-GR" dirty="0"/>
              <a:t>οριζόντιες απώλειες αυξάνονται πιο γρήγορα από ότι οι κατακόρυφες </a:t>
            </a:r>
            <a:r>
              <a:rPr lang="el-GR" dirty="0" smtClean="0"/>
              <a:t>μειώνονται</a:t>
            </a:r>
          </a:p>
          <a:p>
            <a:pPr algn="just"/>
            <a:r>
              <a:rPr lang="el-GR" b="1" dirty="0" smtClean="0"/>
              <a:t>Ταυτόχρονος </a:t>
            </a:r>
            <a:r>
              <a:rPr lang="el-GR" b="1" dirty="0"/>
              <a:t>Πολυνηματισμός Πλήρους Ταυτόχρονης Διευθέτησης (Τ.Π./Π.Τ.Δ. - </a:t>
            </a:r>
            <a:r>
              <a:rPr lang="en-GB" b="1" dirty="0"/>
              <a:t>Full Simultaneous Issue</a:t>
            </a:r>
            <a:r>
              <a:rPr lang="en-GB" b="1" dirty="0" smtClean="0"/>
              <a:t>)</a:t>
            </a:r>
            <a:r>
              <a:rPr lang="el-GR" dirty="0"/>
              <a:t> → </a:t>
            </a:r>
            <a:r>
              <a:rPr lang="el-GR" dirty="0" smtClean="0"/>
              <a:t>Πολλά </a:t>
            </a:r>
            <a:r>
              <a:rPr lang="el-GR" dirty="0"/>
              <a:t>νήματα ανά κύκλο. </a:t>
            </a:r>
            <a:r>
              <a:rPr lang="el-GR" dirty="0" smtClean="0"/>
              <a:t>Κάθε </a:t>
            </a:r>
            <a:r>
              <a:rPr lang="el-GR" dirty="0"/>
              <a:t>νήμα μπορεί να αιτηθεί όσες </a:t>
            </a:r>
            <a:r>
              <a:rPr lang="el-GR" dirty="0" smtClean="0"/>
              <a:t>θυρίδες </a:t>
            </a:r>
            <a:r>
              <a:rPr lang="el-GR" dirty="0"/>
              <a:t>διευθέτησης χρειάζεται</a:t>
            </a:r>
            <a:r>
              <a:rPr lang="el-GR" dirty="0" smtClean="0"/>
              <a:t>.</a:t>
            </a:r>
          </a:p>
          <a:p>
            <a:pPr lvl="1" algn="just"/>
            <a:r>
              <a:rPr lang="el-GR" dirty="0" smtClean="0"/>
              <a:t>Ο συναγωνισμός </a:t>
            </a:r>
            <a:r>
              <a:rPr lang="el-GR" dirty="0"/>
              <a:t>των νημάτων για θέσεις διευθέτησης επηρεάζει την απόδοση στο μοντέλο </a:t>
            </a:r>
            <a:r>
              <a:rPr lang="el-GR" dirty="0" smtClean="0"/>
              <a:t>Π.Τ.Δ. </a:t>
            </a:r>
            <a:endParaRPr lang="en-GB" dirty="0"/>
          </a:p>
          <a:p>
            <a:pPr algn="just"/>
            <a:r>
              <a:rPr lang="el-GR" b="1" dirty="0"/>
              <a:t>Ταυτόχρονος Πολυνηματισμός Μονής/Διπλής/Τετραπλής Διευθέτησης (Τ.Π./ Μ.Δ./Δ.Δ./Τ.Δ. - </a:t>
            </a:r>
            <a:r>
              <a:rPr lang="en-GB" b="1" dirty="0"/>
              <a:t>Single/Dual/Four Issue</a:t>
            </a:r>
            <a:r>
              <a:rPr lang="en-GB" b="1" dirty="0" smtClean="0"/>
              <a:t>)</a:t>
            </a:r>
            <a:r>
              <a:rPr lang="el-GR" dirty="0"/>
              <a:t> → Πολλά νήματα ανά κύκλο. Κάθε νήμα έχει πρόσβαση σε μία/δύο/τέσσερις θυρίδες διευθέτησης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έννοιες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472608"/>
          </a:xfrm>
        </p:spPr>
        <p:txBody>
          <a:bodyPr>
            <a:normAutofit/>
          </a:bodyPr>
          <a:lstStyle/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Πολυεπεξεργασία </a:t>
            </a:r>
            <a:r>
              <a:rPr lang="el-GR" b="1" dirty="0"/>
              <a:t>(multitasking): </a:t>
            </a:r>
            <a:r>
              <a:rPr lang="el-GR" dirty="0"/>
              <a:t>Η δυνατότητα ενός λειτουργικού συστήματος και ενός υπολογιστή να εκτελούν παράλληλα πολλαπλές και ανεξάρητες </a:t>
            </a:r>
            <a:r>
              <a:rPr lang="el-GR" dirty="0" smtClean="0"/>
              <a:t>διεργασίες</a:t>
            </a:r>
          </a:p>
          <a:p>
            <a:pPr lvl="1" algn="just"/>
            <a:r>
              <a:rPr lang="el-GR" b="1" dirty="0" smtClean="0"/>
              <a:t>Προεκτοπιστική </a:t>
            </a:r>
            <a:r>
              <a:rPr lang="en-GB" b="1" dirty="0" smtClean="0"/>
              <a:t>(</a:t>
            </a:r>
            <a:r>
              <a:rPr lang="en-GB" b="1" dirty="0" err="1" smtClean="0"/>
              <a:t>preemptive</a:t>
            </a:r>
            <a:r>
              <a:rPr lang="el-GR" b="1" dirty="0" smtClean="0"/>
              <a:t>):</a:t>
            </a:r>
            <a:r>
              <a:rPr lang="en-GB" b="1" dirty="0" smtClean="0"/>
              <a:t> </a:t>
            </a:r>
            <a:r>
              <a:rPr lang="el-GR" dirty="0" smtClean="0"/>
              <a:t>Το λειτουργικό σύστημα ορίζει το χρονικό διάστημα εκτέλεσης κάθε διεργασίας</a:t>
            </a:r>
          </a:p>
          <a:p>
            <a:pPr lvl="1" algn="just"/>
            <a:r>
              <a:rPr lang="el-GR" b="1" dirty="0" smtClean="0"/>
              <a:t>Μη προεκτοπιστική ή συνεργατική</a:t>
            </a:r>
            <a:r>
              <a:rPr lang="en-GB" b="1" dirty="0" smtClean="0"/>
              <a:t> (non-</a:t>
            </a:r>
            <a:r>
              <a:rPr lang="en-GB" b="1" dirty="0" err="1" smtClean="0"/>
              <a:t>preemptive</a:t>
            </a:r>
            <a:r>
              <a:rPr lang="el-GR" b="1" dirty="0" smtClean="0"/>
              <a:t>): </a:t>
            </a:r>
            <a:r>
              <a:rPr lang="el-GR" dirty="0" smtClean="0"/>
              <a:t>Η διεργασία καθορίζει το χρονικό διάστημα εκτέλεσής της</a:t>
            </a:r>
            <a:endParaRPr lang="el-GR" dirty="0"/>
          </a:p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Νήμα </a:t>
            </a:r>
            <a:r>
              <a:rPr lang="el-GR" b="1" dirty="0"/>
              <a:t>(</a:t>
            </a:r>
            <a:r>
              <a:rPr lang="en-GB" b="1" dirty="0"/>
              <a:t>thread</a:t>
            </a:r>
            <a:r>
              <a:rPr lang="el-GR" b="1" dirty="0"/>
              <a:t>): </a:t>
            </a:r>
            <a:r>
              <a:rPr lang="el-GR" dirty="0"/>
              <a:t>Ξεχωριστή ροή εκτέλεσης εντολών εντός μίας διεργασίας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21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Μοντέλα </a:t>
            </a:r>
            <a:r>
              <a:rPr lang="el-GR" dirty="0" err="1" smtClean="0"/>
              <a:t>πολυνηματικών</a:t>
            </a:r>
            <a:r>
              <a:rPr lang="el-GR" dirty="0" smtClean="0"/>
              <a:t> μηχανών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/>
              <a:t>Ταυτόχρονος </a:t>
            </a:r>
            <a:r>
              <a:rPr lang="el-GR" b="1" dirty="0" err="1"/>
              <a:t>Πολυνηματισμός</a:t>
            </a:r>
            <a:r>
              <a:rPr lang="el-GR" b="1" dirty="0"/>
              <a:t> Περιορισμένης Συσχέτισης (Τ.Π./Π.Σ. - </a:t>
            </a:r>
            <a:r>
              <a:rPr lang="en-GB" b="1" dirty="0"/>
              <a:t>Limited Connection)</a:t>
            </a:r>
            <a:r>
              <a:rPr lang="el-GR" dirty="0"/>
              <a:t> → Κάθε πλαίσιο υλικού συνδέεται απευθείας σε μια λειτουργική μονάδα από κάθε τύπο</a:t>
            </a:r>
            <a:r>
              <a:rPr lang="el-GR" dirty="0" smtClean="0"/>
              <a:t>.</a:t>
            </a:r>
          </a:p>
          <a:p>
            <a:pPr lvl="1" algn="just"/>
            <a:r>
              <a:rPr lang="el-GR" dirty="0" smtClean="0"/>
              <a:t>Π.χ., </a:t>
            </a:r>
            <a:r>
              <a:rPr lang="el-GR" dirty="0"/>
              <a:t>αν το υλικό υποστηρίζει 8 νήματα και υπάρχουν 4 μονάδες ακεραίων, κάθε μονάδα από αυτές, θα μπορούσε να δέχεται εντολές από ακριβώς δύο νήματα (τα νήματα 1 και 2 συνδέονται με την πρώτη μονάδα ακεραίων, τα 3 και 4 με τη δεύτερη κ.ο.κ</a:t>
            </a:r>
            <a:r>
              <a:rPr lang="el-GR" dirty="0" smtClean="0"/>
              <a:t>.).</a:t>
            </a:r>
          </a:p>
          <a:p>
            <a:pPr lvl="1" algn="just"/>
            <a:r>
              <a:rPr lang="el-GR" dirty="0" smtClean="0"/>
              <a:t>Η </a:t>
            </a:r>
            <a:r>
              <a:rPr lang="el-GR" dirty="0"/>
              <a:t>συσχέτιση των λειτουργικών μονάδων μεταξύ των νημάτων δεν είναι πλέον εξίσου δυναμική με τα προηγούμενα μοντέλα, αλλά εξακολουθεί να υφίσταται ο διαμοιρασμός τους, ο οποίος είναι και ο κρίσιμος παράγοντας για την επίτευξη υψηλής </a:t>
            </a:r>
            <a:r>
              <a:rPr lang="el-GR" dirty="0" smtClean="0"/>
              <a:t>αξιοποίησης.</a:t>
            </a:r>
          </a:p>
          <a:p>
            <a:pPr lvl="1" algn="just"/>
            <a:r>
              <a:rPr lang="el-GR" dirty="0" smtClean="0"/>
              <a:t>Στο </a:t>
            </a:r>
            <a:r>
              <a:rPr lang="el-GR" dirty="0"/>
              <a:t>μοντέλο αυτό είναι απαραίτητη η εκ νέου μεταγλώττιση του προγράμματος, έτσι ώστε ο μεταγλωττιστής να πραγματοποιήσει τη σωστή βελτιστοποίηση για το συγκεκριμένο πλήθος των λειτουργικών μονάδων που θα έχει διαθέσιμο το κάθε νήμα – το οποίο πλήθος διαφέρει από το αρχικό.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0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μοντέλων </a:t>
            </a:r>
            <a:r>
              <a:rPr lang="el-GR" dirty="0" err="1" smtClean="0"/>
              <a:t>πολυνηματισμού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69995"/>
              </p:ext>
            </p:extLst>
          </p:nvPr>
        </p:nvGraphicFramePr>
        <p:xfrm>
          <a:off x="125760" y="836712"/>
          <a:ext cx="8892480" cy="536448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853952"/>
                <a:gridCol w="936104"/>
                <a:gridCol w="1136696"/>
                <a:gridCol w="1167560"/>
                <a:gridCol w="1592199"/>
                <a:gridCol w="2205969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Μοντέλο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Θύρες </a:t>
                      </a:r>
                      <a:r>
                        <a:rPr lang="el-GR" sz="16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καταχω</a:t>
                      </a:r>
                      <a:r>
                        <a:rPr lang="el-G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-ρητών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Έλεγχος εξάρτησης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Λογική προώθησης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Χρονοπρογραμμ</a:t>
                      </a:r>
                      <a:r>
                        <a:rPr lang="el-G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εντολών </a:t>
                      </a: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σε </a:t>
                      </a:r>
                      <a:r>
                        <a:rPr lang="el-GR" sz="16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λειτ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l-G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μονάδες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Σχόλια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Πολυνηματισμός</a:t>
                      </a: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λεπτομερούς ανάλυσης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Υ/Χ*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 </a:t>
                      </a:r>
                      <a:r>
                        <a:rPr lang="el-GR" sz="16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χρονοπρογραμμ</a:t>
                      </a:r>
                      <a:r>
                        <a:rPr lang="el-G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είναι ανεξάρτητος από τα άλλα νήματα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Τ.Π./Μονής διευθέτησης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Καμία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Τ.Π./Διπλής διευθέτησης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Τ.Π./Τετραπλής διευθέτησης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Τ.Π./Περιορισμένης συσχέτισης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Δεν γίνεται προώθηση μεταξύ λειτουργικών μονάδων ίδιου τύπου. Ο </a:t>
                      </a:r>
                      <a:r>
                        <a:rPr lang="el-GR" sz="16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χρονοπρογραμμ</a:t>
                      </a:r>
                      <a:r>
                        <a:rPr lang="el-G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είναι </a:t>
                      </a: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ανεξάρτητος από τις άλλες λειτουργικές μονάδες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Τ.Π./ Πλήρους ταυτόχρονης διευθέτησης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Υψηλότερη πολυπλοκότητα και απόδοση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60032" y="6309320"/>
            <a:ext cx="307238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5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Υ: Υψηλή / Μ = Μέτρια / Χ = Χαμηλή </a:t>
            </a:r>
            <a:endParaRPr lang="el-GR" sz="15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63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Σύγκριση επιδόσεων μοντέλων </a:t>
            </a:r>
            <a:r>
              <a:rPr lang="el-GR" sz="3200" dirty="0" err="1" smtClean="0"/>
              <a:t>πολυνηματισμού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Στη συνέχεια συγκρίνονται οι επιδόσεων των κάτωθι μοντέλων </a:t>
            </a:r>
            <a:r>
              <a:rPr lang="el-GR" dirty="0" err="1" smtClean="0"/>
              <a:t>πολυνηματισμού</a:t>
            </a:r>
            <a:endParaRPr lang="el-GR" dirty="0" smtClean="0"/>
          </a:p>
          <a:p>
            <a:pPr lvl="1" algn="just"/>
            <a:r>
              <a:rPr lang="el-GR" dirty="0" smtClean="0"/>
              <a:t>Λεπτομερούς ανάλυσης</a:t>
            </a:r>
          </a:p>
          <a:p>
            <a:pPr lvl="1" algn="just"/>
            <a:r>
              <a:rPr lang="el-GR" dirty="0" smtClean="0"/>
              <a:t>Μονής διευθέτησης/νήμα</a:t>
            </a:r>
          </a:p>
          <a:p>
            <a:pPr lvl="1" algn="just"/>
            <a:r>
              <a:rPr lang="el-GR" dirty="0" smtClean="0"/>
              <a:t>Πλήρους ταυτόχρονης διευθέτησης</a:t>
            </a:r>
          </a:p>
          <a:p>
            <a:pPr marL="265113" indent="0" algn="just">
              <a:buNone/>
            </a:pPr>
            <a:r>
              <a:rPr lang="el-GR" dirty="0" smtClean="0"/>
              <a:t>ως προς για τη δυνατότητα ταυτόχρονης διευθέτησης εντολών.</a:t>
            </a:r>
          </a:p>
          <a:p>
            <a:pPr algn="just"/>
            <a:r>
              <a:rPr lang="el-GR" dirty="0" smtClean="0"/>
              <a:t>Θεωρούμε την ύπαρξη 1-8 νημάτων, με το νήμα 1 να έχει την υψηλότερη προτεραιότητα και το νήμα 8 τη χαμηλότερη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7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800" dirty="0" smtClean="0"/>
              <a:t>Επιδόσεις επεξεργαστών ταυτόχρονου πολυνηματισμού (1)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633" y="1176337"/>
            <a:ext cx="8964265" cy="462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srgbClr val="2F5897"/>
                </a:solidFill>
              </a:rPr>
              <a:t>Επιδόσεις επεξεργαστών ταυτόχρονου πολυνηματισμού </a:t>
            </a:r>
            <a:r>
              <a:rPr lang="el-GR" sz="2800" dirty="0" smtClean="0">
                <a:solidFill>
                  <a:srgbClr val="2F5897"/>
                </a:solidFill>
              </a:rPr>
              <a:t>(</a:t>
            </a:r>
            <a:r>
              <a:rPr lang="en-GB" sz="2800" dirty="0" smtClean="0">
                <a:solidFill>
                  <a:srgbClr val="2F5897"/>
                </a:solidFill>
              </a:rPr>
              <a:t>2</a:t>
            </a:r>
            <a:r>
              <a:rPr lang="el-GR" sz="2800" dirty="0" smtClean="0">
                <a:solidFill>
                  <a:srgbClr val="2F5897"/>
                </a:solidFill>
              </a:rPr>
              <a:t>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74" y="1196752"/>
            <a:ext cx="901025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srgbClr val="2F5897"/>
                </a:solidFill>
              </a:rPr>
              <a:t>Επιδόσεις επεξεργαστών ταυτόχρονου πολυνηματισμού </a:t>
            </a:r>
            <a:r>
              <a:rPr lang="el-GR" sz="2800" dirty="0" smtClean="0">
                <a:solidFill>
                  <a:srgbClr val="2F5897"/>
                </a:solidFill>
              </a:rPr>
              <a:t>(</a:t>
            </a:r>
            <a:r>
              <a:rPr lang="en-GB" sz="2800" dirty="0" smtClean="0">
                <a:solidFill>
                  <a:srgbClr val="2F5897"/>
                </a:solidFill>
              </a:rPr>
              <a:t>3</a:t>
            </a:r>
            <a:r>
              <a:rPr lang="el-GR" sz="2800" dirty="0" smtClean="0">
                <a:solidFill>
                  <a:srgbClr val="2F5897"/>
                </a:solidFill>
              </a:rPr>
              <a:t>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210" y="1052736"/>
            <a:ext cx="900958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srgbClr val="2F5897"/>
                </a:solidFill>
              </a:rPr>
              <a:t>Επιδόσεις επεξεργαστών ταυτόχρονου πολυνηματισμού </a:t>
            </a:r>
            <a:r>
              <a:rPr lang="el-GR" sz="2800" dirty="0" smtClean="0">
                <a:solidFill>
                  <a:srgbClr val="2F5897"/>
                </a:solidFill>
              </a:rPr>
              <a:t>(</a:t>
            </a:r>
            <a:r>
              <a:rPr lang="en-GB" sz="2800" dirty="0" smtClean="0">
                <a:solidFill>
                  <a:srgbClr val="2F5897"/>
                </a:solidFill>
              </a:rPr>
              <a:t>4</a:t>
            </a:r>
            <a:r>
              <a:rPr lang="el-GR" sz="2800" dirty="0" smtClean="0">
                <a:solidFill>
                  <a:srgbClr val="2F5897"/>
                </a:solidFill>
              </a:rPr>
              <a:t>)</a:t>
            </a:r>
            <a:endParaRPr lang="en-GB" dirty="0"/>
          </a:p>
        </p:txBody>
      </p:sp>
      <p:graphicFrame>
        <p:nvGraphicFramePr>
          <p:cNvPr id="4" name="14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8054"/>
              </p:ext>
            </p:extLst>
          </p:nvPr>
        </p:nvGraphicFramePr>
        <p:xfrm>
          <a:off x="107504" y="1052736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702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</a:pPr>
            <a:r>
              <a:rPr lang="el-GR" dirty="0" smtClean="0"/>
              <a:t>Εκτέλεση </a:t>
            </a:r>
            <a:r>
              <a:rPr lang="el-GR" dirty="0"/>
              <a:t>τεσσάρων εντολών ανά κύκλο</a:t>
            </a:r>
            <a:r>
              <a:rPr lang="el-GR" dirty="0" smtClean="0"/>
              <a:t>:</a:t>
            </a:r>
            <a:endParaRPr lang="el-GR" dirty="0"/>
          </a:p>
          <a:p>
            <a:pPr lvl="1" algn="just">
              <a:spcBef>
                <a:spcPts val="1200"/>
              </a:spcBef>
            </a:pPr>
            <a:r>
              <a:rPr lang="el-GR" dirty="0"/>
              <a:t>Επεξεργαστής Τ.Π./Τετραπλής διευθέτησης ή Τ.Π./Πλήρους ταυτόχρονης διευθέτησης με 3 ή 4 πλαίσια νημάτων σε επίπεδο </a:t>
            </a:r>
            <a:r>
              <a:rPr lang="el-GR" dirty="0" smtClean="0"/>
              <a:t>υλικού</a:t>
            </a:r>
            <a:endParaRPr lang="el-GR" dirty="0"/>
          </a:p>
          <a:p>
            <a:pPr lvl="1" algn="just">
              <a:spcBef>
                <a:spcPts val="1200"/>
              </a:spcBef>
            </a:pPr>
            <a:r>
              <a:rPr lang="el-GR" dirty="0"/>
              <a:t>Επεξεργαστής Τ.Π./Διπλής διευθέτησης με 4 πλαίσια νημάτων σε επίπεδο </a:t>
            </a:r>
            <a:r>
              <a:rPr lang="el-GR" dirty="0" smtClean="0"/>
              <a:t>υλικού</a:t>
            </a:r>
            <a:endParaRPr lang="el-GR" dirty="0"/>
          </a:p>
          <a:p>
            <a:pPr lvl="1" algn="just">
              <a:spcBef>
                <a:spcPts val="1200"/>
              </a:spcBef>
            </a:pPr>
            <a:r>
              <a:rPr lang="el-GR" dirty="0"/>
              <a:t>Επεξεργαστής Τ.Π./Περιορισμένης συσχέτισης με 5 πλαίσια νημάτων σε επίπεδο </a:t>
            </a:r>
            <a:r>
              <a:rPr lang="el-GR" dirty="0" smtClean="0"/>
              <a:t>υλικού</a:t>
            </a:r>
            <a:endParaRPr lang="el-GR" dirty="0"/>
          </a:p>
          <a:p>
            <a:pPr lvl="1" algn="just">
              <a:spcBef>
                <a:spcPts val="1200"/>
              </a:spcBef>
            </a:pPr>
            <a:r>
              <a:rPr lang="el-GR" dirty="0"/>
              <a:t>Επεξεργαστής Τ.Π./Μονής διευθέτησης με 6 πλαίσια νημάτων σε επίπεδο υλικού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5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3400" dirty="0" smtClean="0"/>
              <a:t>Δυναμικός </a:t>
            </a:r>
            <a:r>
              <a:rPr lang="el-GR" sz="3400" dirty="0"/>
              <a:t>διαμοιρασμός </a:t>
            </a:r>
            <a:r>
              <a:rPr lang="el-GR" sz="3400" dirty="0" smtClean="0"/>
              <a:t>πόρων </a:t>
            </a:r>
            <a:r>
              <a:rPr lang="el-GR" sz="3400" dirty="0"/>
              <a:t>του </a:t>
            </a:r>
            <a:r>
              <a:rPr lang="el-GR" sz="3400" dirty="0" smtClean="0"/>
              <a:t>επεξεργαστή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l-GR" dirty="0" smtClean="0"/>
          </a:p>
          <a:p>
            <a:pPr algn="just"/>
            <a:r>
              <a:rPr lang="el-GR" dirty="0" smtClean="0"/>
              <a:t>Ωφέλεια:</a:t>
            </a:r>
          </a:p>
          <a:p>
            <a:pPr lvl="1" algn="just"/>
            <a:r>
              <a:rPr lang="el-GR" b="1" dirty="0" smtClean="0"/>
              <a:t>Αύξηση </a:t>
            </a:r>
            <a:r>
              <a:rPr lang="el-GR" b="1" dirty="0"/>
              <a:t>της αξιοποίησης των </a:t>
            </a:r>
            <a:r>
              <a:rPr lang="el-GR" b="1" dirty="0" smtClean="0"/>
              <a:t>πόρων</a:t>
            </a:r>
            <a:r>
              <a:rPr lang="el-GR" dirty="0" smtClean="0"/>
              <a:t> </a:t>
            </a:r>
            <a:r>
              <a:rPr lang="el-GR" dirty="0"/>
              <a:t>→</a:t>
            </a:r>
            <a:r>
              <a:rPr lang="el-GR" dirty="0" smtClean="0"/>
              <a:t> Επιτυγχάνει </a:t>
            </a:r>
            <a:r>
              <a:rPr lang="el-GR" dirty="0"/>
              <a:t>τη χρήση των πόρων σε χρονομερίδια όπου σε διαφορετική περίπτωση οι πόροι θα παρέμεναν </a:t>
            </a:r>
            <a:r>
              <a:rPr lang="el-GR" dirty="0" smtClean="0"/>
              <a:t>αδρανείς.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Αρνητικές επιπτώσεις:</a:t>
            </a:r>
          </a:p>
          <a:p>
            <a:pPr lvl="1" algn="just"/>
            <a:r>
              <a:rPr lang="el-GR" dirty="0" smtClean="0"/>
              <a:t>Τα </a:t>
            </a:r>
            <a:r>
              <a:rPr lang="el-GR" dirty="0"/>
              <a:t>νήματα ανταγωνίζονται για τις θέσεις διευθέτησης και τους </a:t>
            </a:r>
            <a:r>
              <a:rPr lang="el-GR" dirty="0" smtClean="0"/>
              <a:t>πόρους → Η </a:t>
            </a:r>
            <a:r>
              <a:rPr lang="el-GR" dirty="0"/>
              <a:t>πολιτική προτεραιοτήτων μπορεί να οδηγήσει σε </a:t>
            </a:r>
            <a:r>
              <a:rPr lang="el-GR" b="1" dirty="0"/>
              <a:t>ανισοκατανομές των κύκλων επεξεργασίας</a:t>
            </a:r>
            <a:r>
              <a:rPr lang="el-GR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7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700" dirty="0"/>
              <a:t>Κρυφή Μνήμη για Επεξεργαστές Ταυτόχρονου Πολυνηματισμού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Ο </a:t>
            </a:r>
            <a:r>
              <a:rPr lang="el-GR" dirty="0"/>
              <a:t>διαμοιρασμός των κρυφών μνημών οδηγεί σε </a:t>
            </a:r>
            <a:r>
              <a:rPr lang="el-GR" b="1" dirty="0"/>
              <a:t>υποβάθμιση των επιδόσεων</a:t>
            </a:r>
            <a:r>
              <a:rPr lang="el-GR" dirty="0"/>
              <a:t> των επεξεργαστών κάτω από το μοντέλο του ταυτόχρονου </a:t>
            </a:r>
            <a:r>
              <a:rPr lang="el-GR" dirty="0" err="1" smtClean="0"/>
              <a:t>πολυνηματισμού</a:t>
            </a:r>
            <a:endParaRPr lang="el-GR" dirty="0" smtClean="0"/>
          </a:p>
          <a:p>
            <a:pPr lvl="1" algn="just"/>
            <a:r>
              <a:rPr lang="el-GR" dirty="0" smtClean="0"/>
              <a:t>Όσο αυξάνονται τα νήματα, τόσο μειώνεται το ποσοστό επιτυχίας αναζήτησης στην κρυφή μνήμη καθώς η ίδια ποσότητα κρυφής μνήμης πρέπει να φυλάσσει ανά πάσα στιγμή δεδομένα για περισσότερα νήματα</a:t>
            </a:r>
            <a:endParaRPr lang="en-GB" dirty="0" smtClean="0"/>
          </a:p>
          <a:p>
            <a:pPr algn="just"/>
            <a:r>
              <a:rPr lang="el-GR" dirty="0" smtClean="0"/>
              <a:t>Χαρακτηριστικά κρυφών μνημών:</a:t>
            </a:r>
          </a:p>
          <a:p>
            <a:pPr lvl="1" algn="just"/>
            <a:r>
              <a:rPr lang="el-GR" dirty="0" smtClean="0"/>
              <a:t>Μέγεθος (σε ΚΒ)</a:t>
            </a:r>
          </a:p>
          <a:p>
            <a:pPr lvl="1" algn="just"/>
            <a:r>
              <a:rPr lang="el-GR" dirty="0" smtClean="0"/>
              <a:t>Αν είναι </a:t>
            </a:r>
            <a:r>
              <a:rPr lang="el-GR" dirty="0"/>
              <a:t>μνήμη εντολών ή </a:t>
            </a:r>
            <a:r>
              <a:rPr lang="el-GR" dirty="0" smtClean="0"/>
              <a:t>δεδομένων</a:t>
            </a:r>
          </a:p>
          <a:p>
            <a:pPr lvl="1" algn="just"/>
            <a:r>
              <a:rPr lang="el-GR" dirty="0" smtClean="0"/>
              <a:t>Αν </a:t>
            </a:r>
            <a:r>
              <a:rPr lang="el-GR" dirty="0"/>
              <a:t>είναι ιδιωτική (</a:t>
            </a:r>
            <a:r>
              <a:rPr lang="el-GR" dirty="0" smtClean="0"/>
              <a:t>private-</a:t>
            </a:r>
            <a:r>
              <a:rPr lang="en-GB" dirty="0" smtClean="0"/>
              <a:t>p</a:t>
            </a:r>
            <a:r>
              <a:rPr lang="el-GR" dirty="0" smtClean="0"/>
              <a:t>) </a:t>
            </a:r>
            <a:r>
              <a:rPr lang="el-GR" dirty="0"/>
              <a:t>ή διαμοιραζόμενη (</a:t>
            </a:r>
            <a:r>
              <a:rPr lang="el-GR" dirty="0" smtClean="0"/>
              <a:t>shared</a:t>
            </a:r>
            <a:r>
              <a:rPr lang="en-GB" dirty="0" smtClean="0"/>
              <a:t>-s</a:t>
            </a:r>
            <a:r>
              <a:rPr lang="el-GR" dirty="0" smtClean="0"/>
              <a:t>)</a:t>
            </a:r>
            <a:endParaRPr lang="en-GB" dirty="0" smtClean="0"/>
          </a:p>
          <a:p>
            <a:pPr algn="just"/>
            <a:r>
              <a:rPr lang="el-GR" dirty="0" smtClean="0"/>
              <a:t>Συμβολισμός:</a:t>
            </a:r>
          </a:p>
          <a:p>
            <a:pPr lvl="1"/>
            <a:r>
              <a:rPr lang="en-GB" dirty="0" err="1" smtClean="0"/>
              <a:t>Xp.Ys</a:t>
            </a:r>
            <a:r>
              <a:rPr lang="en-GB" dirty="0" smtClean="0"/>
              <a:t>: X KB </a:t>
            </a:r>
            <a:r>
              <a:rPr lang="el-GR" dirty="0" smtClean="0"/>
              <a:t>κρυφή ιδιωτική μνήμη εντολών και Υ ΚΒ κρυφή διαμοιραζόμενη μνήμη δεδομένων</a:t>
            </a:r>
          </a:p>
          <a:p>
            <a:pPr lvl="1"/>
            <a:r>
              <a:rPr lang="el-GR" dirty="0" smtClean="0"/>
              <a:t>π.χ. 64</a:t>
            </a:r>
            <a:r>
              <a:rPr lang="en-GB" dirty="0" smtClean="0"/>
              <a:t>p</a:t>
            </a:r>
            <a:r>
              <a:rPr lang="el-GR" dirty="0" smtClean="0"/>
              <a:t>.64</a:t>
            </a:r>
            <a:r>
              <a:rPr lang="en-GB" dirty="0" smtClean="0"/>
              <a:t>s: </a:t>
            </a:r>
            <a:r>
              <a:rPr lang="el-GR" dirty="0" smtClean="0"/>
              <a:t>64 ΚΒ </a:t>
            </a:r>
            <a:r>
              <a:rPr lang="en-GB" dirty="0" smtClean="0"/>
              <a:t>private </a:t>
            </a:r>
            <a:r>
              <a:rPr lang="el-GR" dirty="0" smtClean="0"/>
              <a:t>εντολών και 64 ΚΒ </a:t>
            </a:r>
            <a:r>
              <a:rPr lang="en-GB" dirty="0" smtClean="0"/>
              <a:t>shared </a:t>
            </a:r>
            <a:r>
              <a:rPr lang="el-GR" dirty="0" smtClean="0"/>
              <a:t>δεδομένων</a:t>
            </a:r>
          </a:p>
          <a:p>
            <a:pPr lvl="1"/>
            <a:r>
              <a:rPr lang="el-GR" dirty="0" smtClean="0"/>
              <a:t>Χ</a:t>
            </a:r>
            <a:r>
              <a:rPr lang="en-GB" dirty="0" smtClean="0"/>
              <a:t>p</a:t>
            </a:r>
            <a:r>
              <a:rPr lang="el-GR" dirty="0"/>
              <a:t>/</a:t>
            </a:r>
            <a:r>
              <a:rPr lang="en-GB" dirty="0" smtClean="0"/>
              <a:t>s</a:t>
            </a:r>
            <a:r>
              <a:rPr lang="el-GR" dirty="0" smtClean="0"/>
              <a:t> </a:t>
            </a:r>
            <a:r>
              <a:rPr lang="el-GR" dirty="0"/>
              <a:t>με Υ πλαίσια νημάτων σημαίνει ότι υπάρχουν </a:t>
            </a:r>
            <a:r>
              <a:rPr lang="el-GR" dirty="0" smtClean="0"/>
              <a:t>Υ ιδιωτικές/διαμοιραζόμενες </a:t>
            </a:r>
            <a:r>
              <a:rPr lang="el-GR" dirty="0"/>
              <a:t>μνήμες </a:t>
            </a:r>
            <a:r>
              <a:rPr lang="el-GR" dirty="0" smtClean="0"/>
              <a:t>(</a:t>
            </a:r>
            <a:r>
              <a:rPr lang="el-GR" dirty="0"/>
              <a:t>1</a:t>
            </a:r>
            <a:r>
              <a:rPr lang="el-GR" dirty="0" smtClean="0"/>
              <a:t> </a:t>
            </a:r>
            <a:r>
              <a:rPr lang="el-GR" dirty="0"/>
              <a:t>ανά πλαίσιο) </a:t>
            </a:r>
            <a:r>
              <a:rPr lang="el-GR" dirty="0" smtClean="0"/>
              <a:t>μεγέθους Χ/Υ ΚΒ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έννοιες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Πολυνηματισμός </a:t>
            </a:r>
            <a:r>
              <a:rPr lang="el-GR" b="1" dirty="0"/>
              <a:t>(multithreading): </a:t>
            </a:r>
            <a:r>
              <a:rPr lang="el-GR" dirty="0"/>
              <a:t>Η χρήση πολλών νημάτων εντός μίας διεργασίας</a:t>
            </a:r>
            <a:endParaRPr lang="en-GB" dirty="0"/>
          </a:p>
          <a:p>
            <a:pPr lvl="1" algn="just"/>
            <a:r>
              <a:rPr lang="el-GR" b="1" dirty="0"/>
              <a:t>Προεκτοπιστικός (</a:t>
            </a:r>
            <a:r>
              <a:rPr lang="en-GB" b="1" dirty="0" err="1"/>
              <a:t>preemptive</a:t>
            </a:r>
            <a:r>
              <a:rPr lang="en-GB" b="1" dirty="0"/>
              <a:t>)</a:t>
            </a:r>
            <a:r>
              <a:rPr lang="el-GR" b="1" dirty="0"/>
              <a:t>: </a:t>
            </a:r>
            <a:r>
              <a:rPr lang="el-GR" dirty="0"/>
              <a:t>Χρήση μηχανισμού προεκτόπισης λόγω προτεραιότητας μεταξύ νημάτων</a:t>
            </a:r>
            <a:endParaRPr lang="en-GB" dirty="0"/>
          </a:p>
          <a:p>
            <a:pPr lvl="1" algn="just"/>
            <a:r>
              <a:rPr lang="el-GR" b="1" dirty="0"/>
              <a:t>Μη προεκτοπιστικός (non-preemptive):</a:t>
            </a:r>
            <a:r>
              <a:rPr lang="el-GR" dirty="0"/>
              <a:t> Το νήμα εγκαταλείπει τον επεξεργαστή μόνο αν ανασταλεί περιμένοντας κάποιο πόρο ή αν παραχωρήσει οικειοθελώς τον έλεγχο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800" dirty="0" smtClean="0"/>
              <a:t>Απόδοση κρυφών μνημών σε περιβάλλον διαμοιρασμού</a:t>
            </a:r>
            <a:endParaRPr lang="en-GB" sz="2800" dirty="0"/>
          </a:p>
        </p:txBody>
      </p:sp>
      <p:graphicFrame>
        <p:nvGraphicFramePr>
          <p:cNvPr id="4" name="4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349029"/>
              </p:ext>
            </p:extLst>
          </p:nvPr>
        </p:nvGraphicFramePr>
        <p:xfrm>
          <a:off x="206102" y="980728"/>
          <a:ext cx="873179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5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κρυφών μνημών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64s.64s:</a:t>
            </a:r>
          </a:p>
          <a:p>
            <a:pPr lvl="1" algn="just"/>
            <a:r>
              <a:rPr lang="el-GR" dirty="0"/>
              <a:t>Μ</a:t>
            </a:r>
            <a:r>
              <a:rPr lang="el-GR" dirty="0" smtClean="0"/>
              <a:t>εγάλα </a:t>
            </a:r>
            <a:r>
              <a:rPr lang="el-GR" dirty="0"/>
              <a:t>κέρδη για μικρό πλήθος </a:t>
            </a:r>
            <a:r>
              <a:rPr lang="el-GR" dirty="0" smtClean="0"/>
              <a:t>νημάτων</a:t>
            </a:r>
          </a:p>
          <a:p>
            <a:pPr lvl="1" algn="just"/>
            <a:r>
              <a:rPr lang="el-GR" dirty="0" smtClean="0"/>
              <a:t>Μικρή </a:t>
            </a:r>
            <a:r>
              <a:rPr lang="el-GR" dirty="0"/>
              <a:t>σχετικά επιβάρυνση για οκτώ </a:t>
            </a:r>
            <a:r>
              <a:rPr lang="el-GR" dirty="0" smtClean="0"/>
              <a:t>νήματα</a:t>
            </a:r>
          </a:p>
          <a:p>
            <a:pPr algn="just"/>
            <a:r>
              <a:rPr lang="el-GR" dirty="0" smtClean="0"/>
              <a:t>64</a:t>
            </a:r>
            <a:r>
              <a:rPr lang="en-GB" dirty="0" smtClean="0"/>
              <a:t>p.64s</a:t>
            </a:r>
            <a:r>
              <a:rPr lang="el-GR" dirty="0" smtClean="0"/>
              <a:t>:</a:t>
            </a:r>
          </a:p>
          <a:p>
            <a:pPr lvl="1" algn="just"/>
            <a:r>
              <a:rPr lang="el-GR" dirty="0" smtClean="0"/>
              <a:t>Υψηλότερες </a:t>
            </a:r>
            <a:r>
              <a:rPr lang="el-GR" dirty="0"/>
              <a:t>επιδόσεις στην περιοχή 7-8 </a:t>
            </a:r>
            <a:r>
              <a:rPr lang="el-GR" dirty="0" smtClean="0"/>
              <a:t>νημάτων</a:t>
            </a:r>
          </a:p>
          <a:p>
            <a:pPr lvl="1" algn="just"/>
            <a:r>
              <a:rPr lang="el-GR" dirty="0" smtClean="0"/>
              <a:t>2η </a:t>
            </a:r>
            <a:r>
              <a:rPr lang="el-GR" dirty="0"/>
              <a:t>θέση των </a:t>
            </a:r>
            <a:r>
              <a:rPr lang="el-GR" dirty="0" smtClean="0"/>
              <a:t>επιδόσεων στους άλλους αριθμούς νημάτων</a:t>
            </a:r>
          </a:p>
          <a:p>
            <a:pPr algn="just"/>
            <a:r>
              <a:rPr lang="el-GR" dirty="0" smtClean="0"/>
              <a:t>Διαμοιραζόμενη </a:t>
            </a:r>
            <a:r>
              <a:rPr lang="el-GR" dirty="0"/>
              <a:t>μνήμη </a:t>
            </a:r>
            <a:r>
              <a:rPr lang="el-GR" dirty="0" smtClean="0"/>
              <a:t>δεδομένων:</a:t>
            </a:r>
          </a:p>
          <a:p>
            <a:pPr lvl="1" algn="just"/>
            <a:r>
              <a:rPr lang="el-GR" dirty="0" smtClean="0"/>
              <a:t>Ωφέλεια από </a:t>
            </a:r>
            <a:r>
              <a:rPr lang="el-GR" dirty="0"/>
              <a:t>την ευελιξία του σχήματος διαμερισμού (partitioning) της κρυφής </a:t>
            </a:r>
            <a:r>
              <a:rPr lang="el-GR" dirty="0" smtClean="0"/>
              <a:t>μνήμης</a:t>
            </a:r>
          </a:p>
          <a:p>
            <a:pPr lvl="1" algn="just"/>
            <a:r>
              <a:rPr lang="el-GR" dirty="0" smtClean="0"/>
              <a:t>Επιτρέπουν </a:t>
            </a:r>
            <a:r>
              <a:rPr lang="el-GR" dirty="0"/>
              <a:t>διαμοιρασμό των δεδομένων χωρίς να απαιτείται ειδικό υλικό για διατήρηση της συνοχής (coherence) της κρυφής μνήμης</a:t>
            </a:r>
            <a:endParaRPr lang="el-GR" dirty="0" smtClean="0"/>
          </a:p>
          <a:p>
            <a:pPr algn="just"/>
            <a:r>
              <a:rPr lang="el-GR" dirty="0" smtClean="0"/>
              <a:t>Ιδιωτικές </a:t>
            </a:r>
            <a:r>
              <a:rPr lang="el-GR" dirty="0"/>
              <a:t>μνήμες </a:t>
            </a:r>
            <a:r>
              <a:rPr lang="el-GR" dirty="0" smtClean="0"/>
              <a:t>εντολών:</a:t>
            </a:r>
          </a:p>
          <a:p>
            <a:pPr lvl="1" algn="just"/>
            <a:r>
              <a:rPr lang="el-GR" dirty="0"/>
              <a:t>Α</a:t>
            </a:r>
            <a:r>
              <a:rPr lang="el-GR" dirty="0" smtClean="0"/>
              <a:t>πομονώνουν </a:t>
            </a:r>
            <a:r>
              <a:rPr lang="el-GR" dirty="0"/>
              <a:t>κατά κάποιο τρόπο το κάθε νήμα από τα </a:t>
            </a:r>
            <a:r>
              <a:rPr lang="el-GR" dirty="0" smtClean="0"/>
              <a:t>υπόλοιπα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2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Πολυεπεξεργασία </a:t>
            </a:r>
            <a:r>
              <a:rPr lang="el-GR" dirty="0"/>
              <a:t>μίας Ψηφίδας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Πολυεπεξεργασία </a:t>
            </a:r>
            <a:r>
              <a:rPr lang="el-GR" dirty="0"/>
              <a:t>σε ολοκληρωμένο μίας ψηφίδας (single-chip multi-processing ή </a:t>
            </a:r>
            <a:r>
              <a:rPr lang="el-GR" dirty="0" smtClean="0"/>
              <a:t>CMP)</a:t>
            </a:r>
          </a:p>
          <a:p>
            <a:pPr lvl="1" algn="just"/>
            <a:r>
              <a:rPr lang="el-GR" dirty="0" smtClean="0"/>
              <a:t>Εναλλακτική </a:t>
            </a:r>
            <a:r>
              <a:rPr lang="el-GR" dirty="0"/>
              <a:t>προσέγγιση στην επίτευξη </a:t>
            </a:r>
            <a:r>
              <a:rPr lang="el-GR" dirty="0" smtClean="0"/>
              <a:t>παραλληλίας</a:t>
            </a:r>
          </a:p>
          <a:p>
            <a:pPr lvl="1" algn="just"/>
            <a:r>
              <a:rPr lang="el-GR" dirty="0" smtClean="0"/>
              <a:t>Φιλοξενούνται </a:t>
            </a:r>
            <a:r>
              <a:rPr lang="el-GR" dirty="0"/>
              <a:t>πολλαπλοί πυρήνες σε μία μόνο </a:t>
            </a:r>
            <a:r>
              <a:rPr lang="el-GR" dirty="0" smtClean="0"/>
              <a:t>ψηφίδα</a:t>
            </a:r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Στη </a:t>
            </a:r>
            <a:r>
              <a:rPr lang="el-GR" dirty="0"/>
              <a:t>συνηθέστερη </a:t>
            </a:r>
            <a:r>
              <a:rPr lang="el-GR" dirty="0" smtClean="0"/>
              <a:t>διαμόρφωση:</a:t>
            </a:r>
          </a:p>
          <a:p>
            <a:pPr lvl="1" algn="just"/>
            <a:r>
              <a:rPr lang="el-GR" dirty="0"/>
              <a:t>Κ</a:t>
            </a:r>
            <a:r>
              <a:rPr lang="el-GR" dirty="0" smtClean="0"/>
              <a:t>άθε πυρήνας </a:t>
            </a:r>
            <a:r>
              <a:rPr lang="el-GR" dirty="0"/>
              <a:t>διαθέτει τα δικά του κυκλώματα πρόβλεψης διακλαδώσεων και τη δική του κρυφή μνήμη πρώτου </a:t>
            </a:r>
            <a:r>
              <a:rPr lang="el-GR" dirty="0" smtClean="0"/>
              <a:t>επιπέδου</a:t>
            </a:r>
          </a:p>
          <a:p>
            <a:pPr lvl="1" algn="just"/>
            <a:r>
              <a:rPr lang="el-GR" dirty="0" smtClean="0"/>
              <a:t>Όλοι </a:t>
            </a:r>
            <a:r>
              <a:rPr lang="el-GR" dirty="0"/>
              <a:t>οι πυρήνες διαμοιράζονται μία κρυφή μνήμη δευτέρου επιπέδου που επίσης βρίσκεται πάνω στο </a:t>
            </a:r>
            <a:r>
              <a:rPr lang="el-GR" dirty="0" smtClean="0"/>
              <a:t>ολοκληρωμένο</a:t>
            </a:r>
          </a:p>
          <a:p>
            <a:pPr lvl="1" algn="just"/>
            <a:endParaRPr lang="el-GR" dirty="0" smtClean="0"/>
          </a:p>
          <a:p>
            <a:pPr algn="just"/>
            <a:r>
              <a:rPr lang="el-GR" dirty="0" smtClean="0"/>
              <a:t>Έχοντας </a:t>
            </a:r>
            <a:r>
              <a:rPr lang="el-GR" dirty="0"/>
              <a:t>πολλαπλούς πυρήνες </a:t>
            </a:r>
            <a:r>
              <a:rPr lang="el-GR" dirty="0" smtClean="0"/>
              <a:t>εκτέλεσης</a:t>
            </a:r>
            <a:r>
              <a:rPr lang="el-GR" dirty="0"/>
              <a:t>:</a:t>
            </a:r>
            <a:endParaRPr lang="el-GR" dirty="0" smtClean="0"/>
          </a:p>
          <a:p>
            <a:pPr lvl="1" algn="just"/>
            <a:r>
              <a:rPr lang="el-GR" b="1" dirty="0"/>
              <a:t>Ε</a:t>
            </a:r>
            <a:r>
              <a:rPr lang="el-GR" b="1" dirty="0" smtClean="0"/>
              <a:t>κμηδενίζεται </a:t>
            </a:r>
            <a:r>
              <a:rPr lang="el-GR" b="1" dirty="0"/>
              <a:t>ο οποιοσδήποτε ανταγωνισμός</a:t>
            </a:r>
            <a:r>
              <a:rPr lang="el-GR" dirty="0"/>
              <a:t> για πόρους </a:t>
            </a:r>
            <a:r>
              <a:rPr lang="el-GR" dirty="0" smtClean="0"/>
              <a:t>εκτέλεσης</a:t>
            </a:r>
          </a:p>
          <a:p>
            <a:pPr lvl="1" algn="just"/>
            <a:r>
              <a:rPr lang="el-GR" dirty="0" smtClean="0"/>
              <a:t>Η </a:t>
            </a:r>
            <a:r>
              <a:rPr lang="el-GR" dirty="0"/>
              <a:t>διάθεση χώρου του ολοκληρωμένου για μονάδες </a:t>
            </a:r>
            <a:r>
              <a:rPr lang="el-GR" dirty="0" smtClean="0"/>
              <a:t>εκτέλεσης </a:t>
            </a:r>
            <a:r>
              <a:rPr lang="el-GR" b="1" dirty="0"/>
              <a:t>μειώνει τον διαθέσιμο χώρο</a:t>
            </a:r>
            <a:r>
              <a:rPr lang="el-GR" dirty="0"/>
              <a:t> (και κατά συνέπεια τη χωρητικότητα) της κρυφής μνήμης επιπέδου </a:t>
            </a:r>
            <a:r>
              <a:rPr lang="el-GR" dirty="0" smtClean="0"/>
              <a:t>δύο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5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Τυπική διάρθρωση επεξεργαστή δύο πυρήνων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86685"/>
            <a:ext cx="8229600" cy="4605305"/>
          </a:xfrm>
        </p:spPr>
      </p:pic>
    </p:spTree>
    <p:extLst>
      <p:ext uri="{BB962C8B-B14F-4D97-AF65-F5344CB8AC3E}">
        <p14:creationId xmlns:p14="http://schemas.microsoft.com/office/powerpoint/2010/main" val="12200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700" dirty="0" smtClean="0"/>
              <a:t>Σύγκριση </a:t>
            </a:r>
            <a:r>
              <a:rPr lang="el-GR" sz="2700" dirty="0"/>
              <a:t>επιδόσεων ταυτόχρονου πολυνηματισμού και πολλαπλών </a:t>
            </a:r>
            <a:r>
              <a:rPr lang="el-GR" sz="2700" dirty="0" smtClean="0"/>
              <a:t>πυρήνων (1)</a:t>
            </a:r>
            <a:endParaRPr lang="en-GB" sz="2700" dirty="0"/>
          </a:p>
        </p:txBody>
      </p:sp>
      <p:graphicFrame>
        <p:nvGraphicFramePr>
          <p:cNvPr id="4" name="4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533110"/>
              </p:ext>
            </p:extLst>
          </p:nvPr>
        </p:nvGraphicFramePr>
        <p:xfrm>
          <a:off x="233772" y="1124744"/>
          <a:ext cx="86764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3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sz="2700" dirty="0" smtClean="0"/>
              <a:t>Σύγκριση </a:t>
            </a:r>
            <a:r>
              <a:rPr lang="el-GR" sz="2700" dirty="0"/>
              <a:t>επιδόσεων ταυτόχρονου πολυνηματισμού και πολλαπλών </a:t>
            </a:r>
            <a:r>
              <a:rPr lang="el-GR" sz="2700" dirty="0" smtClean="0"/>
              <a:t>πυρήνων (2)</a:t>
            </a:r>
            <a:endParaRPr lang="en-GB" sz="27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260432"/>
              </p:ext>
            </p:extLst>
          </p:nvPr>
        </p:nvGraphicFramePr>
        <p:xfrm>
          <a:off x="52036" y="1340768"/>
          <a:ext cx="446449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212529"/>
              </p:ext>
            </p:extLst>
          </p:nvPr>
        </p:nvGraphicFramePr>
        <p:xfrm>
          <a:off x="4553339" y="1343405"/>
          <a:ext cx="4491567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857" y="5770129"/>
            <a:ext cx="4421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Εργασίες με χαμηλό ρυθμό σφαλμάτων κρυφής μνήμης 2ου επιπέδου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5770129"/>
            <a:ext cx="4421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Εργασίες με </a:t>
            </a:r>
            <a:r>
              <a:rPr lang="el-GR" dirty="0" smtClean="0"/>
              <a:t>υψηλό </a:t>
            </a:r>
            <a:r>
              <a:rPr lang="el-GR" dirty="0"/>
              <a:t>ρυθμό σφαλμάτων κρυφής μνήμης 2ου επιπέδου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5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Σύνοψη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Μορφές </a:t>
            </a:r>
            <a:r>
              <a:rPr lang="el-GR" dirty="0"/>
              <a:t>επίτευξης </a:t>
            </a:r>
            <a:r>
              <a:rPr lang="el-GR" dirty="0" smtClean="0"/>
              <a:t>παραλληλίας:</a:t>
            </a:r>
          </a:p>
          <a:p>
            <a:pPr lvl="1" algn="just"/>
            <a:r>
              <a:rPr lang="el-GR" dirty="0" smtClean="0"/>
              <a:t>Υπερνηματισμός</a:t>
            </a:r>
          </a:p>
          <a:p>
            <a:pPr lvl="1" algn="just"/>
            <a:r>
              <a:rPr lang="el-GR" dirty="0"/>
              <a:t>Τ</a:t>
            </a:r>
            <a:r>
              <a:rPr lang="el-GR" dirty="0" smtClean="0"/>
              <a:t>αυτόχρονος πολυνηματισμός</a:t>
            </a:r>
          </a:p>
          <a:p>
            <a:pPr lvl="1" algn="just"/>
            <a:r>
              <a:rPr lang="el-GR" dirty="0"/>
              <a:t>Π</a:t>
            </a:r>
            <a:r>
              <a:rPr lang="el-GR" dirty="0" smtClean="0"/>
              <a:t>ολυεπεξεργασία </a:t>
            </a:r>
            <a:r>
              <a:rPr lang="el-GR" dirty="0"/>
              <a:t>μίας </a:t>
            </a:r>
            <a:r>
              <a:rPr lang="el-GR" dirty="0" smtClean="0"/>
              <a:t>ψηφίδας</a:t>
            </a:r>
          </a:p>
          <a:p>
            <a:pPr lvl="1" algn="just"/>
            <a:endParaRPr lang="el-GR" dirty="0" smtClean="0"/>
          </a:p>
          <a:p>
            <a:pPr algn="just"/>
            <a:r>
              <a:rPr lang="el-GR" dirty="0" smtClean="0"/>
              <a:t>Ο </a:t>
            </a:r>
            <a:r>
              <a:rPr lang="el-GR" dirty="0"/>
              <a:t>ταυτόχρονος πολυνηματισμός και η πολυεπεξεργασία μίας </a:t>
            </a:r>
            <a:r>
              <a:rPr lang="el-GR" dirty="0" smtClean="0"/>
              <a:t>ψηφίδας επιτυγχάνουν </a:t>
            </a:r>
            <a:r>
              <a:rPr lang="el-GR" dirty="0"/>
              <a:t>τα περισσότερα </a:t>
            </a:r>
            <a:r>
              <a:rPr lang="el-GR" dirty="0" smtClean="0"/>
              <a:t>πλεονεκτήματα.</a:t>
            </a:r>
          </a:p>
          <a:p>
            <a:pPr lvl="1" algn="just"/>
            <a:r>
              <a:rPr lang="el-GR" dirty="0" smtClean="0"/>
              <a:t>Ταυτόχρονος πολυνηματισμός → Καλύτερη </a:t>
            </a:r>
            <a:r>
              <a:rPr lang="el-GR" dirty="0"/>
              <a:t>αξιοποίηση των λειτουργικών </a:t>
            </a:r>
            <a:r>
              <a:rPr lang="el-GR" dirty="0" smtClean="0"/>
              <a:t>μονάδων ΑΛΛΑ </a:t>
            </a:r>
            <a:r>
              <a:rPr lang="el-GR" dirty="0"/>
              <a:t>ο ανταγωνισμός </a:t>
            </a:r>
            <a:r>
              <a:rPr lang="el-GR" dirty="0" smtClean="0"/>
              <a:t>μεταξύ </a:t>
            </a:r>
            <a:r>
              <a:rPr lang="el-GR" dirty="0"/>
              <a:t>των νημάτων για λειτουργικές μονάδες οδηγεί σε υποβάθμιση των επιδόσεων, σε σχέση με την πολυεπεξεργασία μίας ψηφίδας</a:t>
            </a:r>
            <a:r>
              <a:rPr lang="el-GR" dirty="0" smtClean="0"/>
              <a:t>.</a:t>
            </a:r>
          </a:p>
          <a:p>
            <a:pPr lvl="1" algn="just"/>
            <a:r>
              <a:rPr lang="el-GR" dirty="0"/>
              <a:t>Ταυτόχρονος πολυνηματισμός → </a:t>
            </a:r>
            <a:r>
              <a:rPr lang="el-GR" dirty="0" smtClean="0"/>
              <a:t>Οικονομία </a:t>
            </a:r>
            <a:r>
              <a:rPr lang="el-GR" dirty="0"/>
              <a:t>σε λειτουργικές μονάδες → </a:t>
            </a:r>
            <a:r>
              <a:rPr lang="el-GR" dirty="0" smtClean="0"/>
              <a:t>Οικονομία </a:t>
            </a:r>
            <a:r>
              <a:rPr lang="el-GR" dirty="0"/>
              <a:t>σε χώρο </a:t>
            </a:r>
            <a:r>
              <a:rPr lang="el-GR" dirty="0" smtClean="0"/>
              <a:t>ολοκληρωμένου → Αύξηση </a:t>
            </a:r>
            <a:r>
              <a:rPr lang="el-GR" dirty="0"/>
              <a:t>της χωρητικότητας της κρυφής μνήμης επιπέδου 2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1903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Επίπεδα παραλληλισμού</a:t>
            </a:r>
            <a:endParaRPr lang="en-GB" dirty="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652024" y="1104082"/>
            <a:ext cx="2952006" cy="62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Πολυεπεξεργασία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multitasking)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4211960" y="3904953"/>
            <a:ext cx="4320480" cy="71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Μη προεκτοπιστικός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πολυνηματισμός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non-preemptive multithreading)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77210" y="2608707"/>
            <a:ext cx="3997103" cy="65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Προεκτοπιστική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πολυεπεξεργασία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preemptive multitasking)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211960" y="2608707"/>
            <a:ext cx="4320480" cy="79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Μη-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προεκτοπιστική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πολυεπεξεργασία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non-preemptive multitasking)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210" y="3904953"/>
            <a:ext cx="3997102" cy="76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Προεκτοπιστικός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πολυνηματισμός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preemptive multithreading)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3496" y="5157192"/>
            <a:ext cx="4104531" cy="81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Πολυνηματισμός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σε σύστημα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ενός επεξεργαστή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211960" y="5157192"/>
            <a:ext cx="4320480" cy="704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Πολυνηματισμός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σε 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πολυεπεξεργαστικό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σύστημα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1980880" y="1792005"/>
            <a:ext cx="2089940" cy="81670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070820" y="1788896"/>
            <a:ext cx="2157363" cy="720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6372200" y="3299881"/>
            <a:ext cx="0" cy="60507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2090626" y="4563928"/>
            <a:ext cx="3267175" cy="593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 flipH="1">
            <a:off x="1840579" y="4563928"/>
            <a:ext cx="250048" cy="59308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auto">
          <a:xfrm>
            <a:off x="6372200" y="4519248"/>
            <a:ext cx="179040" cy="60495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 flipH="1">
            <a:off x="3131840" y="4519247"/>
            <a:ext cx="3240360" cy="63776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1"/>
          <p:cNvSpPr>
            <a:spLocks noChangeShapeType="1"/>
          </p:cNvSpPr>
          <p:nvPr/>
        </p:nvSpPr>
        <p:spPr bwMode="auto">
          <a:xfrm>
            <a:off x="2075761" y="3267683"/>
            <a:ext cx="0" cy="63727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1161306" y="14906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5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Διεργασίες και νήματα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 smtClean="0"/>
              <a:t>Διεργασία (</a:t>
            </a:r>
            <a:r>
              <a:rPr lang="en-GB" b="1" dirty="0" smtClean="0"/>
              <a:t>process</a:t>
            </a:r>
            <a:r>
              <a:rPr lang="el-GR" b="1" dirty="0" smtClean="0"/>
              <a:t>): </a:t>
            </a:r>
            <a:r>
              <a:rPr lang="el-GR" dirty="0" smtClean="0"/>
              <a:t>Το στιγμιότυπο </a:t>
            </a:r>
            <a:r>
              <a:rPr lang="el-GR" dirty="0"/>
              <a:t>ενός προγράμματος που εκτελείται σε έναν </a:t>
            </a:r>
            <a:r>
              <a:rPr lang="el-GR" dirty="0" smtClean="0"/>
              <a:t>υπολογιστή</a:t>
            </a:r>
          </a:p>
          <a:p>
            <a:pPr lvl="1" algn="just"/>
            <a:r>
              <a:rPr lang="el-GR" dirty="0" smtClean="0"/>
              <a:t>Αποτελείται από </a:t>
            </a:r>
            <a:r>
              <a:rPr lang="el-GR" b="1" dirty="0" smtClean="0"/>
              <a:t>νήματα</a:t>
            </a:r>
          </a:p>
          <a:p>
            <a:pPr algn="just"/>
            <a:r>
              <a:rPr lang="el-GR" b="1" dirty="0" smtClean="0"/>
              <a:t>Πλαίσιο διεργασίας: </a:t>
            </a:r>
            <a:r>
              <a:rPr lang="el-GR" dirty="0" smtClean="0"/>
              <a:t>Πληροφορίες της τρέχουσας κατάστασης της διεργασίας</a:t>
            </a:r>
          </a:p>
          <a:p>
            <a:pPr lvl="1" algn="just"/>
            <a:r>
              <a:rPr lang="el-GR" dirty="0" smtClean="0"/>
              <a:t>Περιεχόμενο καταχωρητών στην κεντρική μονάδα επεξεργασίας</a:t>
            </a:r>
          </a:p>
          <a:p>
            <a:pPr lvl="1" algn="just"/>
            <a:r>
              <a:rPr lang="el-GR" dirty="0" smtClean="0"/>
              <a:t>Απαριθμητής προγράμματος (</a:t>
            </a:r>
            <a:r>
              <a:rPr lang="en-GB" dirty="0" smtClean="0"/>
              <a:t>program counter</a:t>
            </a:r>
            <a:r>
              <a:rPr lang="el-GR" dirty="0" smtClean="0"/>
              <a:t>)</a:t>
            </a:r>
            <a:endParaRPr lang="en-GB" dirty="0" smtClean="0"/>
          </a:p>
          <a:p>
            <a:pPr lvl="1" algn="just"/>
            <a:r>
              <a:rPr lang="el-GR" dirty="0" smtClean="0"/>
              <a:t>Ενδείξεις (</a:t>
            </a:r>
            <a:r>
              <a:rPr lang="en-GB" dirty="0" smtClean="0"/>
              <a:t>flags</a:t>
            </a:r>
            <a:r>
              <a:rPr lang="el-GR" dirty="0" smtClean="0"/>
              <a:t>)</a:t>
            </a:r>
            <a:endParaRPr lang="en-GB" dirty="0" smtClean="0"/>
          </a:p>
          <a:p>
            <a:pPr lvl="1" algn="just"/>
            <a:r>
              <a:rPr lang="el-GR" dirty="0" smtClean="0"/>
              <a:t>κ.</a:t>
            </a:r>
            <a:r>
              <a:rPr lang="el-GR" dirty="0"/>
              <a:t>ά</a:t>
            </a:r>
            <a:r>
              <a:rPr lang="el-GR" dirty="0" smtClean="0"/>
              <a:t>.</a:t>
            </a:r>
          </a:p>
          <a:p>
            <a:pPr algn="just"/>
            <a:r>
              <a:rPr lang="el-GR" b="1" dirty="0" smtClean="0"/>
              <a:t>Νήμα: </a:t>
            </a:r>
            <a:r>
              <a:rPr lang="el-GR" i="1" dirty="0" smtClean="0"/>
              <a:t>Εκφυλισμένη</a:t>
            </a:r>
            <a:r>
              <a:rPr lang="el-GR" dirty="0" smtClean="0"/>
              <a:t> (</a:t>
            </a:r>
            <a:r>
              <a:rPr lang="en-GB" dirty="0" smtClean="0"/>
              <a:t>stripped-down</a:t>
            </a:r>
            <a:r>
              <a:rPr lang="el-GR" dirty="0" smtClean="0"/>
              <a:t>)</a:t>
            </a:r>
            <a:r>
              <a:rPr lang="en-GB" dirty="0" smtClean="0"/>
              <a:t> </a:t>
            </a:r>
            <a:r>
              <a:rPr lang="el-GR" dirty="0" smtClean="0"/>
              <a:t>ή </a:t>
            </a:r>
            <a:r>
              <a:rPr lang="el-GR" i="1" dirty="0" smtClean="0"/>
              <a:t>ελαφριά</a:t>
            </a:r>
            <a:r>
              <a:rPr lang="el-GR" dirty="0" smtClean="0"/>
              <a:t> (</a:t>
            </a:r>
            <a:r>
              <a:rPr lang="en-GB" dirty="0" smtClean="0"/>
              <a:t>lightweight</a:t>
            </a:r>
            <a:r>
              <a:rPr lang="el-GR" dirty="0" smtClean="0"/>
              <a:t>)</a:t>
            </a:r>
            <a:r>
              <a:rPr lang="en-GB" dirty="0" smtClean="0"/>
              <a:t> </a:t>
            </a:r>
            <a:r>
              <a:rPr lang="el-GR" dirty="0" smtClean="0"/>
              <a:t>διεργασία</a:t>
            </a:r>
          </a:p>
          <a:p>
            <a:pPr lvl="1" algn="just"/>
            <a:r>
              <a:rPr lang="el-GR" dirty="0" smtClean="0"/>
              <a:t>Έχει το δικό του τοπικό πλαίσιο (σύνολο καταχωρητών, απαριθμητή προγράμματος, κ.τ.λ.)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5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Μεταγωγή πλαισίου διεργασίας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472608"/>
          </a:xfrm>
        </p:spPr>
        <p:txBody>
          <a:bodyPr>
            <a:normAutofit/>
          </a:bodyPr>
          <a:lstStyle/>
          <a:p>
            <a:r>
              <a:rPr lang="el-GR" b="1" dirty="0" smtClean="0"/>
              <a:t>Μεταγωγή πλαισίου διεργασίας (</a:t>
            </a:r>
            <a:r>
              <a:rPr lang="en-GB" b="1" dirty="0" smtClean="0"/>
              <a:t>context switching</a:t>
            </a:r>
            <a:r>
              <a:rPr lang="el-GR" b="1" dirty="0" smtClean="0"/>
              <a:t>)</a:t>
            </a:r>
            <a:r>
              <a:rPr lang="en-GB" dirty="0" smtClean="0"/>
              <a:t> </a:t>
            </a:r>
            <a:r>
              <a:rPr lang="el-GR" dirty="0" smtClean="0"/>
              <a:t>καλείται η αλλαγή της διεργασίας που εκτελείται:</a:t>
            </a:r>
          </a:p>
          <a:p>
            <a:pPr lvl="1"/>
            <a:r>
              <a:rPr lang="el-GR" dirty="0" smtClean="0"/>
              <a:t>Εκτοπισμός της διεργασίας Α που εκτελείται (εκτελούμενη → εκτ</a:t>
            </a:r>
            <a:r>
              <a:rPr lang="el-GR" dirty="0"/>
              <a:t>ε</a:t>
            </a:r>
            <a:r>
              <a:rPr lang="el-GR" dirty="0" smtClean="0"/>
              <a:t>λέσιμη)</a:t>
            </a:r>
          </a:p>
          <a:p>
            <a:pPr lvl="2"/>
            <a:r>
              <a:rPr lang="el-GR" dirty="0" smtClean="0"/>
              <a:t>Αποθήκευση του πλαισίου εκτέλεσης της Α</a:t>
            </a:r>
          </a:p>
          <a:p>
            <a:pPr lvl="1"/>
            <a:r>
              <a:rPr lang="el-GR" dirty="0" smtClean="0"/>
              <a:t>Φόρτωση της διεργασίας Β προς εκτέλεση (εκτελέσιμη → εκτελούμενη)</a:t>
            </a:r>
          </a:p>
          <a:p>
            <a:pPr lvl="2"/>
            <a:r>
              <a:rPr lang="el-GR" dirty="0" smtClean="0"/>
              <a:t>Φόρτωση (</a:t>
            </a:r>
            <a:r>
              <a:rPr lang="en-GB" dirty="0" smtClean="0"/>
              <a:t>load</a:t>
            </a:r>
            <a:r>
              <a:rPr lang="el-GR" dirty="0" smtClean="0"/>
              <a:t>) του πλαισίου εκτέλεσης της Β</a:t>
            </a:r>
          </a:p>
          <a:p>
            <a:r>
              <a:rPr lang="el-GR" dirty="0" smtClean="0"/>
              <a:t>Μεταγωγή πλαισίου σε </a:t>
            </a:r>
            <a:r>
              <a:rPr lang="el-GR" b="1" dirty="0" smtClean="0"/>
              <a:t>επίπεδο διεργασίας</a:t>
            </a:r>
            <a:r>
              <a:rPr lang="el-GR" dirty="0" smtClean="0"/>
              <a:t>:</a:t>
            </a:r>
          </a:p>
          <a:p>
            <a:pPr lvl="1"/>
            <a:r>
              <a:rPr lang="el-GR" dirty="0" smtClean="0"/>
              <a:t>Αλλαγή όλων των πληροφοριών του πλαισίου</a:t>
            </a:r>
          </a:p>
          <a:p>
            <a:r>
              <a:rPr lang="el-GR" dirty="0" smtClean="0"/>
              <a:t>Μεταγωγή πλαισίου σε </a:t>
            </a:r>
            <a:r>
              <a:rPr lang="el-GR" b="1" dirty="0" smtClean="0"/>
              <a:t>επίπεδο νημάτων</a:t>
            </a:r>
            <a:r>
              <a:rPr lang="el-GR" dirty="0" smtClean="0"/>
              <a:t>:</a:t>
            </a:r>
          </a:p>
          <a:p>
            <a:pPr lvl="1"/>
            <a:r>
              <a:rPr lang="el-GR" dirty="0" smtClean="0"/>
              <a:t>Αλλαγή πληροφοριών μόνο των καταχωρητών</a:t>
            </a:r>
          </a:p>
          <a:p>
            <a:r>
              <a:rPr lang="el-GR" dirty="0" smtClean="0"/>
              <a:t>Η μεταγωγή πλαισίου είναι </a:t>
            </a:r>
            <a:r>
              <a:rPr lang="el-GR" b="1" dirty="0" smtClean="0"/>
              <a:t>χρονοβόρα</a:t>
            </a:r>
            <a:r>
              <a:rPr lang="el-GR" dirty="0" smtClean="0"/>
              <a:t> διαδικασία</a:t>
            </a:r>
          </a:p>
          <a:p>
            <a:pPr lvl="1"/>
            <a:r>
              <a:rPr lang="el-GR" dirty="0" smtClean="0"/>
              <a:t>Μείωση πλήθους μεταγωγών (π.χ. </a:t>
            </a:r>
            <a:r>
              <a:rPr lang="el-GR" dirty="0"/>
              <a:t>μ</a:t>
            </a:r>
            <a:r>
              <a:rPr lang="el-GR" dirty="0" smtClean="0"/>
              <a:t>ε αύξηση χρονομεριδίου)</a:t>
            </a:r>
          </a:p>
          <a:p>
            <a:pPr lvl="2"/>
            <a:r>
              <a:rPr lang="el-GR" dirty="0"/>
              <a:t>Β</a:t>
            </a:r>
            <a:r>
              <a:rPr lang="el-GR" dirty="0" smtClean="0"/>
              <a:t>ελτίωση απόδοσης εκτέλεσης</a:t>
            </a:r>
          </a:p>
          <a:p>
            <a:pPr lvl="2"/>
            <a:r>
              <a:rPr lang="el-GR" dirty="0" smtClean="0"/>
              <a:t>Μείωση βαθμού απόκρισης (</a:t>
            </a:r>
            <a:r>
              <a:rPr lang="en-GB" dirty="0" smtClean="0"/>
              <a:t>responsiveness</a:t>
            </a:r>
            <a:r>
              <a:rPr lang="el-GR" dirty="0" smtClean="0"/>
              <a:t>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2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Συμβατικός πολυνηματισμός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073427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Σε έναν πυρήνα εκτέλεσης (</a:t>
            </a:r>
            <a:r>
              <a:rPr lang="en-US" dirty="0" smtClean="0"/>
              <a:t>execution core)</a:t>
            </a:r>
            <a:r>
              <a:rPr lang="el-GR" dirty="0" smtClean="0"/>
              <a:t> της ΚΜΕ,</a:t>
            </a:r>
            <a:r>
              <a:rPr lang="en-US" dirty="0" smtClean="0"/>
              <a:t> </a:t>
            </a:r>
            <a:r>
              <a:rPr lang="el-GR" dirty="0" smtClean="0"/>
              <a:t>μόνο ένα νήμα μπορεί να εκτελείται κάθε χρονική στιγμή</a:t>
            </a:r>
          </a:p>
          <a:p>
            <a:endParaRPr lang="el-GR" dirty="0" smtClean="0"/>
          </a:p>
          <a:p>
            <a:r>
              <a:rPr lang="el-GR" dirty="0" smtClean="0"/>
              <a:t>Τα νήματα εναλλάσσονται στους πυρήνες εκτέλεσης, δίνοντας την ψευδαίσθηση ταυτόχρονης εκτέλεσης (πολλαπλοί πυρήνες φυσικά δίνουν τη δυνατότητα πραγματικής παραλληλίας)</a:t>
            </a:r>
          </a:p>
          <a:p>
            <a:endParaRPr lang="el-GR" dirty="0" smtClean="0"/>
          </a:p>
          <a:p>
            <a:r>
              <a:rPr lang="el-GR" b="1" dirty="0" smtClean="0"/>
              <a:t>Χρονομερίδιο: </a:t>
            </a:r>
            <a:r>
              <a:rPr lang="el-GR" dirty="0" smtClean="0"/>
              <a:t>Προκαθορισμένο διάστημα εκτέλεσης κάθε προγράμματος/νήματος </a:t>
            </a:r>
          </a:p>
          <a:p>
            <a:pPr lvl="1"/>
            <a:r>
              <a:rPr lang="el-GR" dirty="0" smtClean="0"/>
              <a:t>Μικρό μέγεθος → Γρήγορη απόκριση συστήματος, αλλά πολλαπλές εναλλαγές που προκαλούν επιβάρυνση. Μπορεί να χρειάζονται πολλά </a:t>
            </a:r>
            <a:r>
              <a:rPr lang="el-GR" dirty="0" err="1" smtClean="0"/>
              <a:t>χρονομερίδια</a:t>
            </a:r>
            <a:r>
              <a:rPr lang="el-GR" dirty="0" smtClean="0"/>
              <a:t> για να εκτελεστεί μία λειτουργία.</a:t>
            </a:r>
          </a:p>
          <a:p>
            <a:pPr lvl="1"/>
            <a:r>
              <a:rPr lang="el-GR" dirty="0" smtClean="0"/>
              <a:t>Μεγάλο μέγεθος → Επαρκής χρόνος στην ΚΜΕ, αλλά μπορεί να υποβαθμίσει την απόκριση του συστήματος.</a:t>
            </a:r>
          </a:p>
          <a:p>
            <a:pPr lvl="1"/>
            <a:r>
              <a:rPr lang="el-GR" dirty="0" smtClean="0"/>
              <a:t>Σύγχρονα λειτουργικά συστήματα → Μεταβλητό μέγεθος ανά διεργασία/νήμα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1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Συμβατικός </a:t>
            </a:r>
            <a:r>
              <a:rPr lang="el-GR" dirty="0" err="1"/>
              <a:t>πολυνηματισμός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Στους σύγχρονους επεξεργαστές η σειρά των εντολών αναδιατάσσεται κατά τη διάρκεια της εκτέλεσης βάσει της τεχνικής «εκτέλεσης εκτός σειράς»</a:t>
            </a:r>
          </a:p>
          <a:p>
            <a:pPr lvl="1"/>
            <a:r>
              <a:rPr lang="el-GR" dirty="0" smtClean="0"/>
              <a:t>Στόχος είναι η </a:t>
            </a:r>
            <a:r>
              <a:rPr lang="el-GR" dirty="0"/>
              <a:t>βέλτιστη αξιοποίηση των πόρων του </a:t>
            </a:r>
            <a:r>
              <a:rPr lang="el-GR" dirty="0" smtClean="0"/>
              <a:t>επεξεργαστή (μονάδες εκτέλεσης)</a:t>
            </a:r>
          </a:p>
          <a:p>
            <a:pPr lvl="1"/>
            <a:r>
              <a:rPr lang="el-GR" dirty="0" smtClean="0"/>
              <a:t>Η αναδιάταξη της σειράς εκτέλεσης γίνεται με διασφάλιση της ορθότητας του αποτελέσματος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931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Μονονηματική ΚΜΕ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4365426" cy="5372833"/>
          </a:xfr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5004048" y="1772816"/>
            <a:ext cx="4139952" cy="403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305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dirty="0" smtClean="0">
                <a:solidFill>
                  <a:srgbClr val="202020"/>
                </a:solidFill>
              </a:rPr>
              <a:t>Ψηφίδες:</a:t>
            </a:r>
            <a:r>
              <a:rPr lang="el-GR" b="1" dirty="0">
                <a:solidFill>
                  <a:srgbClr val="202020"/>
                </a:solidFill>
              </a:rPr>
              <a:t> </a:t>
            </a:r>
            <a:r>
              <a:rPr lang="el-GR" dirty="0" smtClean="0">
                <a:solidFill>
                  <a:srgbClr val="202020"/>
                </a:solidFill>
              </a:rPr>
              <a:t>Εντολές διεργασίας</a:t>
            </a:r>
          </a:p>
          <a:p>
            <a:pPr marL="0" indent="0">
              <a:buNone/>
            </a:pPr>
            <a:endParaRPr lang="el-GR" b="1" dirty="0" smtClean="0">
              <a:solidFill>
                <a:srgbClr val="202020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202020"/>
                </a:solidFill>
              </a:rPr>
              <a:t>Χρώμα: </a:t>
            </a:r>
            <a:r>
              <a:rPr lang="el-GR" dirty="0" smtClean="0">
                <a:solidFill>
                  <a:srgbClr val="202020"/>
                </a:solidFill>
              </a:rPr>
              <a:t>Διαφορετική διεργασία</a:t>
            </a:r>
          </a:p>
          <a:p>
            <a:pPr marL="0" indent="0">
              <a:buNone/>
            </a:pPr>
            <a:endParaRPr lang="el-GR" dirty="0">
              <a:solidFill>
                <a:srgbClr val="202020"/>
              </a:solidFill>
            </a:endParaRPr>
          </a:p>
          <a:p>
            <a:pPr marL="0" indent="0">
              <a:buNone/>
            </a:pPr>
            <a:r>
              <a:rPr lang="el-GR" i="1" dirty="0">
                <a:solidFill>
                  <a:srgbClr val="202020"/>
                </a:solidFill>
              </a:rPr>
              <a:t>Στην παρούσα στιγμή εκτελούνται εντολές από την «κόκκινη» </a:t>
            </a:r>
            <a:r>
              <a:rPr lang="el-GR" i="1" dirty="0" smtClean="0">
                <a:solidFill>
                  <a:srgbClr val="202020"/>
                </a:solidFill>
              </a:rPr>
              <a:t>διεργασία/νήμα</a:t>
            </a:r>
            <a:endParaRPr lang="el-GR" b="1" i="1" dirty="0" smtClean="0">
              <a:solidFill>
                <a:srgbClr val="202020"/>
              </a:solidFill>
            </a:endParaRPr>
          </a:p>
          <a:p>
            <a:pPr marL="0" indent="0">
              <a:buNone/>
            </a:pPr>
            <a:endParaRPr lang="el-GR" b="1" dirty="0" smtClean="0">
              <a:solidFill>
                <a:srgbClr val="202020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202020"/>
                </a:solidFill>
              </a:rPr>
              <a:t>Λευκές ψηφίδες: </a:t>
            </a:r>
            <a:r>
              <a:rPr lang="el-GR" dirty="0" smtClean="0">
                <a:solidFill>
                  <a:srgbClr val="202020"/>
                </a:solidFill>
              </a:rPr>
              <a:t>Ανεκμετάλευτες θυρίδες εκτέλεσης</a:t>
            </a:r>
          </a:p>
          <a:p>
            <a:pPr marL="0" indent="0">
              <a:buNone/>
            </a:pPr>
            <a:endParaRPr lang="el-GR" dirty="0" smtClean="0">
              <a:solidFill>
                <a:srgbClr val="202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de-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-theme" id="{4F2A8948-A0D1-46F3-BCF4-CE07110918A5}" vid="{8D6BE7DB-2CFF-4500-B82E-4376BF3BC93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slide-theme</Template>
  <TotalTime>788</TotalTime>
  <Words>2234</Words>
  <Application>Microsoft Office PowerPoint</Application>
  <PresentationFormat>On-screen Show (4:3)</PresentationFormat>
  <Paragraphs>288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Gothic</vt:lpstr>
      <vt:lpstr>Courier New</vt:lpstr>
      <vt:lpstr>Palatino Linotype</vt:lpstr>
      <vt:lpstr>Times New Roman</vt:lpstr>
      <vt:lpstr>slide-theme</vt:lpstr>
      <vt:lpstr>Συστήματα Πραγματικού Χρόνου  Πολυνηματισμός, Υπερνηματισμός και Ταυτόχρονος Πολυνηματισμός</vt:lpstr>
      <vt:lpstr>Βασικές έννοιες (1)</vt:lpstr>
      <vt:lpstr>Βασικές έννοιες (2)</vt:lpstr>
      <vt:lpstr>Επίπεδα παραλληλισμού</vt:lpstr>
      <vt:lpstr>Διεργασίες και νήματα</vt:lpstr>
      <vt:lpstr>Μεταγωγή πλαισίου διεργασίας</vt:lpstr>
      <vt:lpstr>Συμβατικός πολυνηματισμός</vt:lpstr>
      <vt:lpstr>Συμβατικός πολυνηματισμός</vt:lpstr>
      <vt:lpstr>Μονονηματική ΚΜΕ</vt:lpstr>
      <vt:lpstr>Συνεργατική/Προεκτοπιστική Πολυεπεξεργασία</vt:lpstr>
      <vt:lpstr>Συμμετρική πολυεπεξεργασία</vt:lpstr>
      <vt:lpstr>Πολυνηματισμός χρονομεριδίων</vt:lpstr>
      <vt:lpstr>Συμφόρηση/υποβάθμιση απόδοσης υπερβαθμωτών επεξεργαστών</vt:lpstr>
      <vt:lpstr>Συμφόρηση/υποβάθμιση απόδοσης υπερβαθμωτών επεξεργαστών</vt:lpstr>
      <vt:lpstr>Συμφόρηση/υποβάθμιση απόδοσης υπερβαθμωτών επεξεργαστών (1/2)</vt:lpstr>
      <vt:lpstr>Συμφόρηση/υποβάθμιση απόδοσης υπερβαθμωτών επεξεργαστών (2/2)</vt:lpstr>
      <vt:lpstr>Αιτίες αχρησιμοποίητων κύκλων διευθέτησης υπερβαθμωτού επεξεργαστή (παράδειγμα)</vt:lpstr>
      <vt:lpstr>Ταυτόχρονος πολυνηματισμός</vt:lpstr>
      <vt:lpstr>Μοντέλα πολυνηματικών μηχανών (1/2)</vt:lpstr>
      <vt:lpstr>Μοντέλα πολυνηματικών μηχανών (2/2)</vt:lpstr>
      <vt:lpstr>Σύγκριση μοντέλων πολυνηματισμού</vt:lpstr>
      <vt:lpstr>Σύγκριση επιδόσεων μοντέλων πολυνηματισμού</vt:lpstr>
      <vt:lpstr>Επιδόσεις επεξεργαστών ταυτόχρονου πολυνηματισμού (1)</vt:lpstr>
      <vt:lpstr>Επιδόσεις επεξεργαστών ταυτόχρονου πολυνηματισμού (2)</vt:lpstr>
      <vt:lpstr>Επιδόσεις επεξεργαστών ταυτόχρονου πολυνηματισμού (3)</vt:lpstr>
      <vt:lpstr>Επιδόσεις επεξεργαστών ταυτόχρονου πολυνηματισμού (4)</vt:lpstr>
      <vt:lpstr>Παράδειγμα</vt:lpstr>
      <vt:lpstr>Δυναμικός διαμοιρασμός πόρων του επεξεργαστή</vt:lpstr>
      <vt:lpstr>Κρυφή Μνήμη για Επεξεργαστές Ταυτόχρονου Πολυνηματισμού</vt:lpstr>
      <vt:lpstr>Απόδοση κρυφών μνημών σε περιβάλλον διαμοιρασμού</vt:lpstr>
      <vt:lpstr>Χαρακτηριστικά κρυφών μνημών</vt:lpstr>
      <vt:lpstr>Πολυεπεξεργασία μίας Ψηφίδας</vt:lpstr>
      <vt:lpstr>Τυπική διάρθρωση επεξεργαστή δύο πυρήνων</vt:lpstr>
      <vt:lpstr>Σύγκριση επιδόσεων ταυτόχρονου πολυνηματισμού και πολλαπλών πυρήνων (1)</vt:lpstr>
      <vt:lpstr>Σύγκριση επιδόσεων ταυτόχρονου πολυνηματισμού και πολλαπλών πυρήνων (2)</vt:lpstr>
      <vt:lpstr>Σύνοψη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RTS - Κεφάλαιο 4</dc:title>
  <dc:creator>Stamos Katsigiannis</dc:creator>
  <cp:lastModifiedBy>Costas Vassilakis</cp:lastModifiedBy>
  <cp:revision>113</cp:revision>
  <dcterms:created xsi:type="dcterms:W3CDTF">2015-03-31T15:08:09Z</dcterms:created>
  <dcterms:modified xsi:type="dcterms:W3CDTF">2018-10-03T04:37:44Z</dcterms:modified>
</cp:coreProperties>
</file>